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4"/>
  </p:sldMasterIdLst>
  <p:notesMasterIdLst>
    <p:notesMasterId r:id="rId35"/>
  </p:notesMasterIdLst>
  <p:handoutMasterIdLst>
    <p:handoutMasterId r:id="rId36"/>
  </p:handoutMasterIdLst>
  <p:sldIdLst>
    <p:sldId id="421" r:id="rId5"/>
    <p:sldId id="404" r:id="rId6"/>
    <p:sldId id="384" r:id="rId7"/>
    <p:sldId id="386" r:id="rId8"/>
    <p:sldId id="387" r:id="rId9"/>
    <p:sldId id="388" r:id="rId10"/>
    <p:sldId id="417" r:id="rId11"/>
    <p:sldId id="418" r:id="rId12"/>
    <p:sldId id="419" r:id="rId13"/>
    <p:sldId id="420" r:id="rId14"/>
    <p:sldId id="394" r:id="rId15"/>
    <p:sldId id="389" r:id="rId16"/>
    <p:sldId id="397" r:id="rId17"/>
    <p:sldId id="395" r:id="rId18"/>
    <p:sldId id="396" r:id="rId19"/>
    <p:sldId id="399" r:id="rId20"/>
    <p:sldId id="405" r:id="rId21"/>
    <p:sldId id="406" r:id="rId22"/>
    <p:sldId id="409" r:id="rId23"/>
    <p:sldId id="413" r:id="rId24"/>
    <p:sldId id="414" r:id="rId25"/>
    <p:sldId id="317" r:id="rId26"/>
    <p:sldId id="321" r:id="rId27"/>
    <p:sldId id="361" r:id="rId28"/>
    <p:sldId id="362" r:id="rId29"/>
    <p:sldId id="363" r:id="rId30"/>
    <p:sldId id="415" r:id="rId31"/>
    <p:sldId id="416" r:id="rId32"/>
    <p:sldId id="382" r:id="rId33"/>
    <p:sldId id="403" r:id="rId34"/>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era 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2D2D89"/>
    <a:srgbClr val="000066"/>
    <a:srgbClr val="3366CC"/>
    <a:srgbClr val="3333CC"/>
    <a:srgbClr val="A549DD"/>
    <a:srgbClr val="90909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7" autoAdjust="0"/>
    <p:restoredTop sz="86243" autoAdjust="0"/>
  </p:normalViewPr>
  <p:slideViewPr>
    <p:cSldViewPr snapToGrid="0">
      <p:cViewPr varScale="1">
        <p:scale>
          <a:sx n="52" d="100"/>
          <a:sy n="52" d="100"/>
        </p:scale>
        <p:origin x="-96" y="-396"/>
      </p:cViewPr>
      <p:guideLst>
        <p:guide orient="horz" pos="2160"/>
        <p:guide pos="2880"/>
      </p:guideLst>
    </p:cSldViewPr>
  </p:slideViewPr>
  <p:notesTextViewPr>
    <p:cViewPr>
      <p:scale>
        <a:sx n="100" d="100"/>
        <a:sy n="100" d="100"/>
      </p:scale>
      <p:origin x="0" y="0"/>
    </p:cViewPr>
  </p:notesTextViewPr>
  <p:notesViewPr>
    <p:cSldViewPr snapToGrid="0">
      <p:cViewPr varScale="1">
        <p:scale>
          <a:sx n="94" d="100"/>
          <a:sy n="94" d="100"/>
        </p:scale>
        <p:origin x="-2646"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defTabSz="917575">
              <a:defRPr sz="1200"/>
            </a:lvl1pPr>
          </a:lstStyle>
          <a:p>
            <a:endParaRPr lang="en-US"/>
          </a:p>
        </p:txBody>
      </p:sp>
      <p:sp>
        <p:nvSpPr>
          <p:cNvPr id="15363" name="Rectangle 3"/>
          <p:cNvSpPr>
            <a:spLocks noGrp="1" noChangeArrowheads="1"/>
          </p:cNvSpPr>
          <p:nvPr>
            <p:ph type="dt" sz="quarter" idx="1"/>
          </p:nvPr>
        </p:nvSpPr>
        <p:spPr bwMode="auto">
          <a:xfrm>
            <a:off x="3978275" y="0"/>
            <a:ext cx="3060700" cy="458788"/>
          </a:xfrm>
          <a:prstGeom prst="rect">
            <a:avLst/>
          </a:prstGeom>
          <a:noFill/>
          <a:ln w="9525">
            <a:noFill/>
            <a:miter lim="800000"/>
            <a:headEnd/>
            <a:tailEnd/>
          </a:ln>
          <a:effectLst/>
        </p:spPr>
        <p:txBody>
          <a:bodyPr vert="horz" wrap="square" lIns="91733" tIns="45866" rIns="91733" bIns="45866" numCol="1" anchor="t" anchorCtr="0" compatLnSpc="1">
            <a:prstTxWarp prst="textNoShape">
              <a:avLst/>
            </a:prstTxWarp>
          </a:bodyPr>
          <a:lstStyle>
            <a:lvl1pPr algn="r" defTabSz="917575">
              <a:defRPr sz="1200"/>
            </a:lvl1pPr>
          </a:lstStyle>
          <a:p>
            <a:endParaRPr lang="en-US"/>
          </a:p>
        </p:txBody>
      </p:sp>
      <p:sp>
        <p:nvSpPr>
          <p:cNvPr id="15364" name="Rectangle 4"/>
          <p:cNvSpPr>
            <a:spLocks noGrp="1" noChangeArrowheads="1"/>
          </p:cNvSpPr>
          <p:nvPr>
            <p:ph type="ftr" sz="quarter" idx="2"/>
          </p:nvPr>
        </p:nvSpPr>
        <p:spPr bwMode="auto">
          <a:xfrm>
            <a:off x="0"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defTabSz="917575">
              <a:defRPr sz="1200"/>
            </a:lvl1pPr>
          </a:lstStyle>
          <a:p>
            <a:endParaRPr lang="en-US"/>
          </a:p>
        </p:txBody>
      </p:sp>
      <p:sp>
        <p:nvSpPr>
          <p:cNvPr id="15365" name="Rectangle 5"/>
          <p:cNvSpPr>
            <a:spLocks noGrp="1" noChangeArrowheads="1"/>
          </p:cNvSpPr>
          <p:nvPr>
            <p:ph type="sldNum" sz="quarter" idx="3"/>
          </p:nvPr>
        </p:nvSpPr>
        <p:spPr bwMode="auto">
          <a:xfrm>
            <a:off x="3978275" y="8861425"/>
            <a:ext cx="3060700" cy="458788"/>
          </a:xfrm>
          <a:prstGeom prst="rect">
            <a:avLst/>
          </a:prstGeom>
          <a:noFill/>
          <a:ln w="9525">
            <a:noFill/>
            <a:miter lim="800000"/>
            <a:headEnd/>
            <a:tailEnd/>
          </a:ln>
          <a:effectLst/>
        </p:spPr>
        <p:txBody>
          <a:bodyPr vert="horz" wrap="square" lIns="91733" tIns="45866" rIns="91733" bIns="45866" numCol="1" anchor="b" anchorCtr="0" compatLnSpc="1">
            <a:prstTxWarp prst="textNoShape">
              <a:avLst/>
            </a:prstTxWarp>
          </a:bodyPr>
          <a:lstStyle>
            <a:lvl1pPr algn="r" defTabSz="917575">
              <a:defRPr sz="1200"/>
            </a:lvl1pPr>
          </a:lstStyle>
          <a:p>
            <a:fld id="{0D905744-8C46-4C5C-B9E5-2AE5888A716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defTabSz="931863">
              <a:defRPr sz="1200"/>
            </a:lvl1pPr>
          </a:lstStyle>
          <a:p>
            <a:endParaRPr lang="en-US"/>
          </a:p>
        </p:txBody>
      </p:sp>
      <p:sp>
        <p:nvSpPr>
          <p:cNvPr id="12291" name="Rectangle 3"/>
          <p:cNvSpPr>
            <a:spLocks noGrp="1" noChangeArrowheads="1"/>
          </p:cNvSpPr>
          <p:nvPr>
            <p:ph type="dt" idx="1"/>
          </p:nvPr>
        </p:nvSpPr>
        <p:spPr bwMode="auto">
          <a:xfrm>
            <a:off x="3976688" y="0"/>
            <a:ext cx="3043237" cy="465138"/>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lvl1pPr algn="r" defTabSz="931863">
              <a:defRPr sz="1200"/>
            </a:lvl1pPr>
          </a:lstStyle>
          <a:p>
            <a:endParaRPr lang="en-US"/>
          </a:p>
        </p:txBody>
      </p:sp>
      <p:sp>
        <p:nvSpPr>
          <p:cNvPr id="12292"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5038" y="4419600"/>
            <a:ext cx="5149850" cy="4189413"/>
          </a:xfrm>
          <a:prstGeom prst="rect">
            <a:avLst/>
          </a:prstGeom>
          <a:noFill/>
          <a:ln w="9525">
            <a:noFill/>
            <a:miter lim="800000"/>
            <a:headEnd/>
            <a:tailEnd/>
          </a:ln>
          <a:effectLst/>
        </p:spPr>
        <p:txBody>
          <a:bodyPr vert="horz" wrap="square" lIns="93281" tIns="46640" rIns="93281"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40788"/>
            <a:ext cx="3043238"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defTabSz="931863">
              <a:defRPr sz="1200"/>
            </a:lvl1pPr>
          </a:lstStyle>
          <a:p>
            <a:endParaRPr lang="en-US"/>
          </a:p>
        </p:txBody>
      </p:sp>
      <p:sp>
        <p:nvSpPr>
          <p:cNvPr id="12295" name="Rectangle 7"/>
          <p:cNvSpPr>
            <a:spLocks noGrp="1" noChangeArrowheads="1"/>
          </p:cNvSpPr>
          <p:nvPr>
            <p:ph type="sldNum" sz="quarter" idx="5"/>
          </p:nvPr>
        </p:nvSpPr>
        <p:spPr bwMode="auto">
          <a:xfrm>
            <a:off x="3976688" y="8840788"/>
            <a:ext cx="3043237" cy="465137"/>
          </a:xfrm>
          <a:prstGeom prst="rect">
            <a:avLst/>
          </a:prstGeom>
          <a:noFill/>
          <a:ln w="9525">
            <a:noFill/>
            <a:miter lim="800000"/>
            <a:headEnd/>
            <a:tailEnd/>
          </a:ln>
          <a:effectLst/>
        </p:spPr>
        <p:txBody>
          <a:bodyPr vert="horz" wrap="square" lIns="93281" tIns="46640" rIns="93281" bIns="46640" numCol="1" anchor="b" anchorCtr="0" compatLnSpc="1">
            <a:prstTxWarp prst="textNoShape">
              <a:avLst/>
            </a:prstTxWarp>
          </a:bodyPr>
          <a:lstStyle>
            <a:lvl1pPr algn="r" defTabSz="931863">
              <a:defRPr sz="1200"/>
            </a:lvl1pPr>
          </a:lstStyle>
          <a:p>
            <a:fld id="{0F7FA150-0838-478C-814C-9E90F4E4AF9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3B27FE8-F75C-447C-A82B-37FDA2084A97}" type="slidenum">
              <a:rPr lang="en-US" smtClean="0">
                <a:cs typeface="Arial" charset="0"/>
              </a:rPr>
              <a:pPr/>
              <a:t>3</a:t>
            </a:fld>
            <a:endParaRPr lang="en-US" smtClean="0">
              <a:cs typeface="Arial" charset="0"/>
            </a:endParaRPr>
          </a:p>
        </p:txBody>
      </p:sp>
      <p:sp>
        <p:nvSpPr>
          <p:cNvPr id="17410" name="Rectangle 2"/>
          <p:cNvSpPr>
            <a:spLocks noGrp="1" noRot="1" noChangeAspect="1" noChangeArrowheads="1" noTextEdit="1"/>
          </p:cNvSpPr>
          <p:nvPr>
            <p:ph type="sldImg"/>
          </p:nvPr>
        </p:nvSpPr>
        <p:spPr>
          <a:xfrm>
            <a:off x="1184275" y="698500"/>
            <a:ext cx="4652963" cy="3489325"/>
          </a:xfrm>
          <a:ln/>
        </p:spPr>
      </p:sp>
      <p:sp>
        <p:nvSpPr>
          <p:cNvPr id="17411" name="Rectangle 3"/>
          <p:cNvSpPr>
            <a:spLocks noGrp="1" noChangeArrowheads="1"/>
          </p:cNvSpPr>
          <p:nvPr>
            <p:ph type="body" idx="1"/>
          </p:nvPr>
        </p:nvSpPr>
        <p:spPr>
          <a:xfrm>
            <a:off x="701675" y="4419600"/>
            <a:ext cx="5616575" cy="4187825"/>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230840" indent="-230840"/>
            <a:r>
              <a:rPr lang="en-US" dirty="0" err="1" smtClean="0"/>
              <a:t>Qsys</a:t>
            </a:r>
            <a:r>
              <a:rPr lang="en-US" dirty="0" smtClean="0"/>
              <a:t> is a design tool that basically takes design entry up to a level of abstraction above RTL.  The </a:t>
            </a:r>
            <a:r>
              <a:rPr lang="en-US" dirty="0" err="1" smtClean="0"/>
              <a:t>Qsys</a:t>
            </a:r>
            <a:r>
              <a:rPr lang="en-US" dirty="0" smtClean="0"/>
              <a:t> GUI shows a visual representation of how your system is to be interconnected.  You can add IP blocks from </a:t>
            </a:r>
            <a:r>
              <a:rPr lang="en-US" dirty="0" err="1" smtClean="0"/>
              <a:t>Altera’s</a:t>
            </a:r>
            <a:r>
              <a:rPr lang="en-US" dirty="0" smtClean="0"/>
              <a:t> library of IP from the left hand side there.  And you can save your own RTL blocks—or even complete </a:t>
            </a:r>
            <a:r>
              <a:rPr lang="en-US" dirty="0" err="1" smtClean="0"/>
              <a:t>Qsys</a:t>
            </a:r>
            <a:r>
              <a:rPr lang="en-US" dirty="0" smtClean="0"/>
              <a:t> sub-systems for use within your designs.  You choose how to connect the important ports of each block that you add to your system and then </a:t>
            </a:r>
            <a:r>
              <a:rPr lang="en-US" dirty="0" err="1" smtClean="0"/>
              <a:t>Qsys</a:t>
            </a:r>
            <a:r>
              <a:rPr lang="en-US" dirty="0" smtClean="0"/>
              <a:t> tool generates the interconnect for you.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3B27FE8-F75C-447C-A82B-37FDA2084A97}" type="slidenum">
              <a:rPr lang="en-US" smtClean="0">
                <a:cs typeface="Arial" charset="0"/>
              </a:rPr>
              <a:pPr/>
              <a:t>19</a:t>
            </a:fld>
            <a:endParaRPr lang="en-US" smtClean="0">
              <a:cs typeface="Arial" charset="0"/>
            </a:endParaRPr>
          </a:p>
        </p:txBody>
      </p:sp>
      <p:sp>
        <p:nvSpPr>
          <p:cNvPr id="17410" name="Rectangle 2"/>
          <p:cNvSpPr>
            <a:spLocks noGrp="1" noRot="1" noChangeAspect="1" noChangeArrowheads="1" noTextEdit="1"/>
          </p:cNvSpPr>
          <p:nvPr>
            <p:ph type="sldImg"/>
          </p:nvPr>
        </p:nvSpPr>
        <p:spPr>
          <a:xfrm>
            <a:off x="1184275" y="698500"/>
            <a:ext cx="4652963" cy="3489325"/>
          </a:xfrm>
          <a:ln/>
        </p:spPr>
      </p:sp>
      <p:sp>
        <p:nvSpPr>
          <p:cNvPr id="17411" name="Rectangle 3"/>
          <p:cNvSpPr>
            <a:spLocks noGrp="1" noChangeArrowheads="1"/>
          </p:cNvSpPr>
          <p:nvPr>
            <p:ph type="body" idx="1"/>
          </p:nvPr>
        </p:nvSpPr>
        <p:spPr>
          <a:xfrm>
            <a:off x="701675" y="4419600"/>
            <a:ext cx="5616575" cy="4187825"/>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first ever PCIe solution actually had 2 permutations, one that was for FPGAs that did not have transceivers, it required an external transceiver device to interface to the actual </a:t>
            </a:r>
            <a:r>
              <a:rPr lang="en-US" dirty="0" err="1" smtClean="0"/>
              <a:t>pcie</a:t>
            </a:r>
            <a:r>
              <a:rPr lang="en-US" dirty="0" smtClean="0"/>
              <a:t> bus.  The second version allowed for interfacing directly to the </a:t>
            </a:r>
            <a:r>
              <a:rPr lang="en-US" dirty="0" err="1" smtClean="0"/>
              <a:t>pcie</a:t>
            </a:r>
            <a:r>
              <a:rPr lang="en-US" dirty="0" smtClean="0"/>
              <a:t> bus and was for use with the device families that featured embedded transceivers.  </a:t>
            </a:r>
          </a:p>
          <a:p>
            <a:r>
              <a:rPr lang="en-US" dirty="0" smtClean="0"/>
              <a:t>Altera has now hardened PCI express functionality into all of the FPGA devices at both the 40nm and 28nm nodes.  A number of industry firsts have realized by these rollouts and with the rollout of the </a:t>
            </a:r>
            <a:r>
              <a:rPr lang="en-US" dirty="0" err="1" smtClean="0"/>
              <a:t>stratix</a:t>
            </a:r>
            <a:r>
              <a:rPr lang="en-US" dirty="0" smtClean="0"/>
              <a:t> V FPGAs we expects to have the first FPGA capable of demonstrating Gen 3 data rates with a hard IP solution. </a:t>
            </a:r>
          </a:p>
          <a:p>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24551DC-0AA9-43E0-8D56-14F97CA8EFB0}" type="slidenum">
              <a:rPr lang="en-US" smtClean="0"/>
              <a:pPr/>
              <a:t>22</a:t>
            </a:fld>
            <a:endParaRPr lang="en-US" smtClean="0"/>
          </a:p>
        </p:txBody>
      </p:sp>
      <p:sp>
        <p:nvSpPr>
          <p:cNvPr id="62467" name="Rectangle 2"/>
          <p:cNvSpPr>
            <a:spLocks noGrp="1" noRot="1" noChangeAspect="1" noChangeArrowheads="1" noTextEdit="1"/>
          </p:cNvSpPr>
          <p:nvPr>
            <p:ph type="sldImg"/>
          </p:nvPr>
        </p:nvSpPr>
        <p:spPr>
          <a:xfrm>
            <a:off x="1184275" y="698500"/>
            <a:ext cx="4652963" cy="3489325"/>
          </a:xfrm>
          <a:ln/>
        </p:spPr>
      </p:sp>
      <p:sp>
        <p:nvSpPr>
          <p:cNvPr id="62468" name="Rectangle 3"/>
          <p:cNvSpPr>
            <a:spLocks noGrp="1" noChangeArrowheads="1"/>
          </p:cNvSpPr>
          <p:nvPr>
            <p:ph type="body" idx="1"/>
          </p:nvPr>
        </p:nvSpPr>
        <p:spPr>
          <a:xfrm>
            <a:off x="702315" y="4420955"/>
            <a:ext cx="5615297" cy="4185746"/>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C095EDD-CA76-488A-B0F0-3FC9A8816E11}" type="slidenum">
              <a:rPr lang="en-US" smtClean="0"/>
              <a:pPr/>
              <a:t>23</a:t>
            </a:fld>
            <a:endParaRPr lang="en-US" smtClean="0"/>
          </a:p>
        </p:txBody>
      </p:sp>
      <p:sp>
        <p:nvSpPr>
          <p:cNvPr id="63491" name="Rectangle 2"/>
          <p:cNvSpPr>
            <a:spLocks noGrp="1" noRot="1" noChangeAspect="1" noChangeArrowheads="1" noTextEdit="1"/>
          </p:cNvSpPr>
          <p:nvPr>
            <p:ph type="sldImg"/>
          </p:nvPr>
        </p:nvSpPr>
        <p:spPr>
          <a:xfrm>
            <a:off x="1184275" y="698500"/>
            <a:ext cx="4652963" cy="3489325"/>
          </a:xfrm>
          <a:ln/>
        </p:spPr>
      </p:sp>
      <p:sp>
        <p:nvSpPr>
          <p:cNvPr id="63492" name="Rectangle 3"/>
          <p:cNvSpPr>
            <a:spLocks noGrp="1" noChangeArrowheads="1"/>
          </p:cNvSpPr>
          <p:nvPr>
            <p:ph type="body" idx="1"/>
          </p:nvPr>
        </p:nvSpPr>
        <p:spPr>
          <a:xfrm>
            <a:off x="702315" y="4420955"/>
            <a:ext cx="5615297" cy="4185746"/>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6029" y="8840309"/>
            <a:ext cx="3043896" cy="465616"/>
          </a:xfrm>
          <a:prstGeom prst="rect">
            <a:avLst/>
          </a:prstGeom>
          <a:noFill/>
          <a:ln w="9525">
            <a:noFill/>
            <a:miter lim="800000"/>
            <a:headEnd/>
            <a:tailEnd/>
          </a:ln>
        </p:spPr>
        <p:txBody>
          <a:bodyPr lIns="93272" tIns="46636" rIns="93272" bIns="46636" anchor="b"/>
          <a:lstStyle/>
          <a:p>
            <a:pPr algn="r" defTabSz="931377"/>
            <a:fld id="{5269E45E-648B-4856-AFAD-425987E4A26F}" type="slidenum">
              <a:rPr lang="en-US">
                <a:solidFill>
                  <a:srgbClr val="000000"/>
                </a:solidFill>
              </a:rPr>
              <a:pPr algn="r" defTabSz="931377"/>
              <a:t>24</a:t>
            </a:fld>
            <a:endParaRPr lang="en-US" dirty="0">
              <a:solidFill>
                <a:srgbClr val="000000"/>
              </a:solidFill>
            </a:endParaRPr>
          </a:p>
        </p:txBody>
      </p:sp>
      <p:sp>
        <p:nvSpPr>
          <p:cNvPr id="92163" name="Rectangle 2"/>
          <p:cNvSpPr>
            <a:spLocks noGrp="1" noRot="1" noChangeAspect="1" noChangeArrowheads="1" noTextEdit="1"/>
          </p:cNvSpPr>
          <p:nvPr>
            <p:ph type="sldImg"/>
          </p:nvPr>
        </p:nvSpPr>
        <p:spPr>
          <a:xfrm>
            <a:off x="1182688" y="695325"/>
            <a:ext cx="4656137" cy="3492500"/>
          </a:xfrm>
          <a:ln/>
        </p:spPr>
      </p:sp>
      <p:sp>
        <p:nvSpPr>
          <p:cNvPr id="92164" name="Rectangle 3"/>
          <p:cNvSpPr>
            <a:spLocks noGrp="1" noChangeArrowheads="1"/>
          </p:cNvSpPr>
          <p:nvPr>
            <p:ph type="body" idx="1"/>
          </p:nvPr>
        </p:nvSpPr>
        <p:spPr>
          <a:xfrm>
            <a:off x="935347" y="4419355"/>
            <a:ext cx="5149231" cy="4190547"/>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6029" y="8840309"/>
            <a:ext cx="3043896" cy="465616"/>
          </a:xfrm>
          <a:prstGeom prst="rect">
            <a:avLst/>
          </a:prstGeom>
          <a:noFill/>
          <a:ln w="9525">
            <a:noFill/>
            <a:miter lim="800000"/>
            <a:headEnd/>
            <a:tailEnd/>
          </a:ln>
        </p:spPr>
        <p:txBody>
          <a:bodyPr lIns="93272" tIns="46636" rIns="93272" bIns="46636" anchor="b"/>
          <a:lstStyle/>
          <a:p>
            <a:pPr algn="r" defTabSz="931377"/>
            <a:fld id="{22EDB59F-F5F2-4796-90C6-B545724292F0}" type="slidenum">
              <a:rPr lang="en-US">
                <a:solidFill>
                  <a:srgbClr val="000000"/>
                </a:solidFill>
              </a:rPr>
              <a:pPr algn="r" defTabSz="931377"/>
              <a:t>25</a:t>
            </a:fld>
            <a:endParaRPr lang="en-US" dirty="0">
              <a:solidFill>
                <a:srgbClr val="000000"/>
              </a:solidFill>
            </a:endParaRPr>
          </a:p>
        </p:txBody>
      </p:sp>
      <p:sp>
        <p:nvSpPr>
          <p:cNvPr id="93187" name="Rectangle 2"/>
          <p:cNvSpPr>
            <a:spLocks noGrp="1" noRot="1" noChangeAspect="1" noChangeArrowheads="1" noTextEdit="1"/>
          </p:cNvSpPr>
          <p:nvPr>
            <p:ph type="sldImg"/>
          </p:nvPr>
        </p:nvSpPr>
        <p:spPr>
          <a:xfrm>
            <a:off x="1182688" y="695325"/>
            <a:ext cx="4656137" cy="3492500"/>
          </a:xfrm>
          <a:ln/>
        </p:spPr>
      </p:sp>
      <p:sp>
        <p:nvSpPr>
          <p:cNvPr id="93188" name="Rectangle 3"/>
          <p:cNvSpPr>
            <a:spLocks noGrp="1" noChangeArrowheads="1"/>
          </p:cNvSpPr>
          <p:nvPr>
            <p:ph type="body" idx="1"/>
          </p:nvPr>
        </p:nvSpPr>
        <p:spPr>
          <a:xfrm>
            <a:off x="935347" y="4419355"/>
            <a:ext cx="5149231" cy="4190547"/>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6029" y="8840309"/>
            <a:ext cx="3043896" cy="465616"/>
          </a:xfrm>
          <a:prstGeom prst="rect">
            <a:avLst/>
          </a:prstGeom>
          <a:noFill/>
          <a:ln w="9525">
            <a:noFill/>
            <a:miter lim="800000"/>
            <a:headEnd/>
            <a:tailEnd/>
          </a:ln>
        </p:spPr>
        <p:txBody>
          <a:bodyPr lIns="93272" tIns="46636" rIns="93272" bIns="46636" anchor="b"/>
          <a:lstStyle/>
          <a:p>
            <a:pPr algn="r" defTabSz="931377"/>
            <a:fld id="{24D32FE3-CCAE-44E4-9BBC-5737DCCB2F82}" type="slidenum">
              <a:rPr lang="en-US">
                <a:solidFill>
                  <a:srgbClr val="000000"/>
                </a:solidFill>
              </a:rPr>
              <a:pPr algn="r" defTabSz="931377"/>
              <a:t>26</a:t>
            </a:fld>
            <a:endParaRPr lang="en-US" dirty="0">
              <a:solidFill>
                <a:srgbClr val="000000"/>
              </a:solidFill>
            </a:endParaRPr>
          </a:p>
        </p:txBody>
      </p:sp>
      <p:sp>
        <p:nvSpPr>
          <p:cNvPr id="94211" name="Rectangle 2"/>
          <p:cNvSpPr>
            <a:spLocks noGrp="1" noRot="1" noChangeAspect="1" noChangeArrowheads="1" noTextEdit="1"/>
          </p:cNvSpPr>
          <p:nvPr>
            <p:ph type="sldImg"/>
          </p:nvPr>
        </p:nvSpPr>
        <p:spPr>
          <a:xfrm>
            <a:off x="1182688" y="695325"/>
            <a:ext cx="4656137" cy="3492500"/>
          </a:xfrm>
          <a:ln/>
        </p:spPr>
      </p:sp>
      <p:sp>
        <p:nvSpPr>
          <p:cNvPr id="94212" name="Rectangle 3"/>
          <p:cNvSpPr>
            <a:spLocks noGrp="1" noChangeArrowheads="1"/>
          </p:cNvSpPr>
          <p:nvPr>
            <p:ph type="body" idx="1"/>
          </p:nvPr>
        </p:nvSpPr>
        <p:spPr>
          <a:xfrm>
            <a:off x="935347" y="4419355"/>
            <a:ext cx="5149231" cy="4190547"/>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 preliminary list of features for the Stratix V Development</a:t>
            </a:r>
            <a:r>
              <a:rPr lang="en-GB" baseline="0" dirty="0" smtClean="0"/>
              <a:t> kit, it will be the target for reference designs and drivers for CvPCIe. In all modes.</a:t>
            </a:r>
            <a:endParaRPr lang="en-GB" dirty="0"/>
          </a:p>
        </p:txBody>
      </p:sp>
      <p:sp>
        <p:nvSpPr>
          <p:cNvPr id="4" name="Slide Number Placeholder 3"/>
          <p:cNvSpPr>
            <a:spLocks noGrp="1"/>
          </p:cNvSpPr>
          <p:nvPr>
            <p:ph type="sldNum" sz="quarter" idx="10"/>
          </p:nvPr>
        </p:nvSpPr>
        <p:spPr/>
        <p:txBody>
          <a:bodyPr/>
          <a:lstStyle/>
          <a:p>
            <a:pPr>
              <a:defRPr/>
            </a:pPr>
            <a:fld id="{3997616B-8713-4155-8A0B-A6F3846E2578}" type="slidenum">
              <a:rPr lang="en-US" smtClean="0"/>
              <a:pPr>
                <a:defRPr/>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73B27FE8-F75C-447C-A82B-37FDA2084A97}" type="slidenum">
              <a:rPr lang="en-US" smtClean="0">
                <a:cs typeface="Arial" charset="0"/>
              </a:rPr>
              <a:pPr/>
              <a:t>28</a:t>
            </a:fld>
            <a:endParaRPr lang="en-US" smtClean="0">
              <a:cs typeface="Arial" charset="0"/>
            </a:endParaRPr>
          </a:p>
        </p:txBody>
      </p:sp>
      <p:sp>
        <p:nvSpPr>
          <p:cNvPr id="17410" name="Rectangle 2"/>
          <p:cNvSpPr>
            <a:spLocks noGrp="1" noRot="1" noChangeAspect="1" noChangeArrowheads="1" noTextEdit="1"/>
          </p:cNvSpPr>
          <p:nvPr>
            <p:ph type="sldImg"/>
          </p:nvPr>
        </p:nvSpPr>
        <p:spPr>
          <a:xfrm>
            <a:off x="1184275" y="698500"/>
            <a:ext cx="4652963" cy="3489325"/>
          </a:xfrm>
          <a:ln/>
        </p:spPr>
      </p:sp>
      <p:sp>
        <p:nvSpPr>
          <p:cNvPr id="17411" name="Rectangle 3"/>
          <p:cNvSpPr>
            <a:spLocks noGrp="1" noChangeArrowheads="1"/>
          </p:cNvSpPr>
          <p:nvPr>
            <p:ph type="body" idx="1"/>
          </p:nvPr>
        </p:nvSpPr>
        <p:spPr>
          <a:xfrm>
            <a:off x="701675" y="4419600"/>
            <a:ext cx="5616575" cy="418782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D9C038F-5CB8-484C-A547-C7614150701F}" type="slidenum">
              <a:rPr lang="en-US" smtClean="0"/>
              <a:pPr/>
              <a:t>5</a:t>
            </a:fld>
            <a:endParaRPr lang="en-US" smtClean="0"/>
          </a:p>
        </p:txBody>
      </p:sp>
      <p:sp>
        <p:nvSpPr>
          <p:cNvPr id="67587" name="Rectangle 2"/>
          <p:cNvSpPr>
            <a:spLocks noGrp="1" noRot="1" noChangeAspect="1" noChangeArrowheads="1" noTextEdit="1"/>
          </p:cNvSpPr>
          <p:nvPr>
            <p:ph type="sldImg"/>
          </p:nvPr>
        </p:nvSpPr>
        <p:spPr>
          <a:xfrm>
            <a:off x="1184275" y="698500"/>
            <a:ext cx="4652963" cy="3489325"/>
          </a:xfrm>
          <a:ln/>
        </p:spPr>
      </p:sp>
      <p:sp>
        <p:nvSpPr>
          <p:cNvPr id="67588" name="Rectangle 3"/>
          <p:cNvSpPr>
            <a:spLocks noGrp="1" noChangeArrowheads="1"/>
          </p:cNvSpPr>
          <p:nvPr>
            <p:ph type="body" idx="1"/>
          </p:nvPr>
        </p:nvSpPr>
        <p:spPr>
          <a:xfrm>
            <a:off x="702315" y="4420955"/>
            <a:ext cx="5615297" cy="4185746"/>
          </a:xfrm>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eaLnBrk="0" hangingPunct="0"/>
            <a:fld id="{DB88DCE6-D4BB-4688-A191-1B83C812AC60}" type="slidenum">
              <a:rPr lang="en-US" sz="1200"/>
              <a:pPr algn="r" defTabSz="931863" eaLnBrk="0" hangingPunct="0"/>
              <a:t>29</a:t>
            </a:fld>
            <a:endParaRPr lang="en-US" sz="1200"/>
          </a:p>
        </p:txBody>
      </p:sp>
      <p:sp>
        <p:nvSpPr>
          <p:cNvPr id="63491" name="Rectangle 2"/>
          <p:cNvSpPr>
            <a:spLocks noGrp="1" noRot="1" noChangeAspect="1" noChangeArrowheads="1" noTextEdit="1"/>
          </p:cNvSpPr>
          <p:nvPr>
            <p:ph type="sldImg"/>
          </p:nvPr>
        </p:nvSpPr>
        <p:spPr>
          <a:xfrm>
            <a:off x="1185863" y="698500"/>
            <a:ext cx="4652962" cy="3489325"/>
          </a:xfrm>
          <a:ln/>
        </p:spPr>
      </p:sp>
      <p:sp>
        <p:nvSpPr>
          <p:cNvPr id="63492" name="Rectangle 3"/>
          <p:cNvSpPr>
            <a:spLocks noGrp="1" noChangeArrowheads="1"/>
          </p:cNvSpPr>
          <p:nvPr>
            <p:ph type="body" idx="1"/>
          </p:nvPr>
        </p:nvSpPr>
        <p:spPr>
          <a:xfrm>
            <a:off x="936625" y="4418013"/>
            <a:ext cx="5146675" cy="4189412"/>
          </a:xfrm>
          <a:noFill/>
          <a:ln/>
        </p:spPr>
        <p:txBody>
          <a:bodyPr/>
          <a:lstStyle/>
          <a:p>
            <a:pPr eaLnBrk="1" hangingPunct="1"/>
            <a:endParaRPr lang="de-DE" altLang="zh-CN" sz="1000" smtClean="0">
              <a:cs typeface="SimSu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2D7239B-FD1A-4567-BE2F-F89B30C4FFBD}" type="slidenum">
              <a:rPr lang="en-US" smtClean="0"/>
              <a:pPr/>
              <a:t>11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There are three different configuration modes for CvPCIe.</a:t>
            </a:r>
          </a:p>
          <a:p>
            <a:endParaRPr lang="en-GB" dirty="0" smtClean="0"/>
          </a:p>
          <a:p>
            <a:r>
              <a:rPr lang="en-GB" dirty="0" smtClean="0"/>
              <a:t>Mode</a:t>
            </a:r>
            <a:r>
              <a:rPr lang="en-GB" baseline="0" dirty="0" smtClean="0"/>
              <a:t> 1 is where CvP is not in use – you are using FPP or AS to configure the whole device.</a:t>
            </a:r>
          </a:p>
          <a:p>
            <a:endParaRPr lang="en-GB" baseline="0" dirty="0" smtClean="0"/>
          </a:p>
          <a:p>
            <a:r>
              <a:rPr lang="en-GB" baseline="0" dirty="0" smtClean="0"/>
              <a:t>Mode 2 is used with Gen 1 and Gen 2 (pending characterization) is being used in user mode and you want to use CvP with PCIe, this mode allows you to update the fabric also (multi-image).</a:t>
            </a:r>
          </a:p>
          <a:p>
            <a:endParaRPr lang="en-GB" baseline="0" dirty="0" smtClean="0"/>
          </a:p>
          <a:p>
            <a:r>
              <a:rPr lang="en-GB" baseline="0" dirty="0" smtClean="0"/>
              <a:t>Mode 3 is likely to be used where you want the User Mode to be a PCIe configuration which isn’t supported for CvP like Gen 3. </a:t>
            </a:r>
          </a:p>
          <a:p>
            <a:endParaRPr lang="en-GB" baseline="0" dirty="0" smtClean="0"/>
          </a:p>
          <a:p>
            <a:r>
              <a:rPr lang="en-GB" baseline="0" dirty="0" smtClean="0"/>
              <a:t>Q, Why is Gen 3 not supported by CvP using PCIe? </a:t>
            </a:r>
          </a:p>
          <a:p>
            <a:endParaRPr lang="en-GB" baseline="0" dirty="0" smtClean="0"/>
          </a:p>
          <a:p>
            <a:r>
              <a:rPr lang="en-GB" baseline="0" dirty="0" smtClean="0"/>
              <a:t>A, Because there has to be a small portion of the FPGA fabric used for control of link optimisation setting the pre-emphasis (via a back channel and equalization of the link) this is not included in the HIP (for flexibility) and GEN 3 will not function without it.</a:t>
            </a:r>
          </a:p>
          <a:p>
            <a:endParaRPr lang="en-GB" baseline="0" dirty="0" smtClean="0"/>
          </a:p>
          <a:p>
            <a:r>
              <a:rPr lang="en-GB" baseline="0" dirty="0" smtClean="0"/>
              <a:t>The most important thing about mode 3 you need to configure the whole FPGA within the ~100ms needed to move the PCIe core into user mode and start training see tables later..</a:t>
            </a:r>
          </a:p>
        </p:txBody>
      </p:sp>
      <p:sp>
        <p:nvSpPr>
          <p:cNvPr id="4" name="Slide Number Placeholder 3"/>
          <p:cNvSpPr>
            <a:spLocks noGrp="1"/>
          </p:cNvSpPr>
          <p:nvPr>
            <p:ph type="sldNum" sz="quarter" idx="10"/>
          </p:nvPr>
        </p:nvSpPr>
        <p:spPr/>
        <p:txBody>
          <a:bodyPr/>
          <a:lstStyle/>
          <a:p>
            <a:pPr>
              <a:defRPr/>
            </a:pPr>
            <a:fld id="{3997616B-8713-4155-8A0B-A6F3846E2578}" type="slidenum">
              <a:rPr lang="en-US" smtClean="0"/>
              <a:pPr>
                <a:defRPr/>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three different usage models for CvP</a:t>
            </a:r>
            <a:r>
              <a:rPr lang="en-GB" baseline="0" dirty="0" smtClean="0"/>
              <a:t> when using </a:t>
            </a:r>
            <a:r>
              <a:rPr lang="en-GB" dirty="0" smtClean="0"/>
              <a:t>PCIe</a:t>
            </a:r>
          </a:p>
          <a:p>
            <a:endParaRPr lang="en-GB" dirty="0" smtClean="0"/>
          </a:p>
          <a:p>
            <a:r>
              <a:rPr lang="en-GB" dirty="0" smtClean="0"/>
              <a:t>The first is a “Single Image Load” where</a:t>
            </a:r>
            <a:r>
              <a:rPr lang="en-GB" baseline="0" dirty="0" smtClean="0"/>
              <a:t> you want to just load one image into the FPGA and do not want to update it. Mode 2</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Second is a “Multi-Image Load” where</a:t>
            </a:r>
            <a:r>
              <a:rPr lang="en-GB" baseline="0" dirty="0" smtClean="0"/>
              <a:t> you want to load one image into the FPGA and you want to update it later. Mode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third is </a:t>
            </a:r>
            <a:r>
              <a:rPr lang="en-GB" dirty="0" smtClean="0"/>
              <a:t>applicable only to Stratix V</a:t>
            </a:r>
            <a:r>
              <a:rPr lang="en-GB" baseline="0" dirty="0" smtClean="0"/>
              <a:t> and is a </a:t>
            </a:r>
            <a:r>
              <a:rPr lang="en-GB" dirty="0" smtClean="0"/>
              <a:t>“Multi-Image Load” where</a:t>
            </a:r>
            <a:r>
              <a:rPr lang="en-GB" baseline="0" dirty="0" smtClean="0"/>
              <a:t> you want to load one image into the FPGA and you may or may not want to update it later, but you would like the PCIe core to run in Gen3 mode, this method is called Mode 3 and requires soft logic in the core to operate so the initial image has to be loaded via FPP x32 (fastest mode)</a:t>
            </a:r>
          </a:p>
          <a:p>
            <a:endParaRPr lang="en-GB" dirty="0" smtClean="0"/>
          </a:p>
          <a:p>
            <a:r>
              <a:rPr lang="en-GB" dirty="0" smtClean="0"/>
              <a:t>For</a:t>
            </a:r>
            <a:r>
              <a:rPr lang="en-GB" baseline="0" dirty="0" smtClean="0"/>
              <a:t> information – Mode 1 is not Configuration via </a:t>
            </a:r>
            <a:r>
              <a:rPr lang="en-GB" baseline="0" smtClean="0"/>
              <a:t>Protocol using  PCIe</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pPr>
              <a:defRPr/>
            </a:pPr>
            <a:fld id="{3997616B-8713-4155-8A0B-A6F3846E2578}" type="slidenum">
              <a:rPr lang="en-US" smtClean="0"/>
              <a:pPr>
                <a:defRPr/>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shows the methods of configuring 28nm</a:t>
            </a:r>
            <a:r>
              <a:rPr lang="en-GB" baseline="0" dirty="0" smtClean="0"/>
              <a:t> FPGAs</a:t>
            </a:r>
            <a:r>
              <a:rPr lang="en-GB" dirty="0" smtClean="0"/>
              <a:t> all methods can load the HIP and I/O POF for CvP using PCIe.</a:t>
            </a:r>
            <a:endParaRPr lang="en-GB" dirty="0"/>
          </a:p>
        </p:txBody>
      </p:sp>
      <p:sp>
        <p:nvSpPr>
          <p:cNvPr id="4" name="Slide Number Placeholder 3"/>
          <p:cNvSpPr>
            <a:spLocks noGrp="1"/>
          </p:cNvSpPr>
          <p:nvPr>
            <p:ph type="sldNum" sz="quarter" idx="10"/>
          </p:nvPr>
        </p:nvSpPr>
        <p:spPr/>
        <p:txBody>
          <a:bodyPr/>
          <a:lstStyle/>
          <a:p>
            <a:pPr>
              <a:defRPr/>
            </a:pPr>
            <a:fld id="{3997616B-8713-4155-8A0B-A6F3846E2578}" type="slidenum">
              <a:rPr lang="en-US" smtClean="0"/>
              <a:pPr>
                <a:defRPr/>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r>
              <a:rPr lang="en-US" dirty="0" smtClean="0"/>
              <a:t>Because PCIe topologies</a:t>
            </a:r>
            <a:r>
              <a:rPr lang="en-US" baseline="0" dirty="0" smtClean="0"/>
              <a:t> can be many and varied CvP using PCIe needs to be able to cope with different topologies, the PCIe vendor specific extensions have the ability to describe each FPGA socket in a system so that all topologies can be configured with the correct image.</a:t>
            </a:r>
            <a:endParaRPr lang="en-US" dirty="0" smtClean="0"/>
          </a:p>
          <a:p>
            <a:pPr eaLnBrk="1" hangingPunct="1"/>
            <a:endParaRPr lang="en-US" dirty="0" smtClean="0"/>
          </a:p>
          <a:p>
            <a:pPr eaLnBrk="1" hangingPunct="1"/>
            <a:r>
              <a:rPr lang="en-US" dirty="0" smtClean="0"/>
              <a:t>Cascaded Hierarchy is an</a:t>
            </a:r>
            <a:r>
              <a:rPr lang="en-US" baseline="0" dirty="0" smtClean="0"/>
              <a:t> opportunistic feature with a user designed interface from the application layer of user mode FPGA #1 to pass on configuration data to other FPGAs via a parallel interface using FPP type interfaces.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table shows which modes are supported for configuration of the periphery</a:t>
            </a:r>
            <a:r>
              <a:rPr lang="en-GB" baseline="0" dirty="0" smtClean="0"/>
              <a:t> and HIP registers, it gives an idea of the amount of time taken to configure the IO &amp; HIP at maximum configuration speed. All modes support the PCIe </a:t>
            </a:r>
            <a:r>
              <a:rPr lang="en-GB" baseline="0" dirty="0" err="1" smtClean="0"/>
              <a:t>startup</a:t>
            </a:r>
            <a:r>
              <a:rPr lang="en-GB" baseline="0" dirty="0" smtClean="0"/>
              <a:t> time for configuration.</a:t>
            </a:r>
            <a:endParaRPr lang="en-GB" dirty="0"/>
          </a:p>
        </p:txBody>
      </p:sp>
      <p:sp>
        <p:nvSpPr>
          <p:cNvPr id="4" name="Slide Number Placeholder 3"/>
          <p:cNvSpPr>
            <a:spLocks noGrp="1"/>
          </p:cNvSpPr>
          <p:nvPr>
            <p:ph type="sldNum" sz="quarter" idx="10"/>
          </p:nvPr>
        </p:nvSpPr>
        <p:spPr/>
        <p:txBody>
          <a:bodyPr/>
          <a:lstStyle/>
          <a:p>
            <a:pPr>
              <a:defRPr/>
            </a:pPr>
            <a:fld id="{3997616B-8713-4155-8A0B-A6F3846E2578}" type="slidenum">
              <a:rPr lang="en-US" smtClean="0"/>
              <a:pPr>
                <a:defRPr/>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 Avalon Streaming interface provides access to the full bandwidth available on the PCIe link—however, the application logic behind the hard </a:t>
            </a:r>
            <a:r>
              <a:rPr lang="en-US" dirty="0" err="1" smtClean="0"/>
              <a:t>ip</a:t>
            </a:r>
            <a:r>
              <a:rPr lang="en-US" dirty="0" smtClean="0"/>
              <a:t> has to perform the tasks of encoding and decoding all of the Transaction Layer Packet.  Implementing a design of this sort requires a reasonable understanding of the PCI Express protocol—and even then, it can be quite time consuming to build and test.  </a:t>
            </a:r>
          </a:p>
          <a:p>
            <a:r>
              <a:rPr lang="en-US" dirty="0" smtClean="0"/>
              <a:t>	Alternatively, you can take advantage of the Avalon Memory Mapped interface which provides a standard interface with simple data, address and control signals. </a:t>
            </a:r>
          </a:p>
          <a:p>
            <a:endParaRPr lang="en-US" dirty="0"/>
          </a:p>
        </p:txBody>
      </p:sp>
      <p:sp>
        <p:nvSpPr>
          <p:cNvPr id="4" name="Slide Number Placeholder 3"/>
          <p:cNvSpPr>
            <a:spLocks noGrp="1"/>
          </p:cNvSpPr>
          <p:nvPr>
            <p:ph type="sldNum" sz="quarter" idx="10"/>
          </p:nvPr>
        </p:nvSpPr>
        <p:spPr/>
        <p:txBody>
          <a:bodyPr/>
          <a:lstStyle/>
          <a:p>
            <a:fld id="{0F7FA150-0838-478C-814C-9E90F4E4AF9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
        <p:nvSpPr>
          <p:cNvPr id="99340"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1" dirty="0" smtClean="0">
                <a:solidFill>
                  <a:schemeClr val="bg1"/>
                </a:solidFill>
              </a:rPr>
              <a:t>Public </a:t>
            </a:r>
            <a:endParaRPr lang="en-US" sz="900" b="1" dirty="0">
              <a:solidFill>
                <a:schemeClr val="bg1"/>
              </a:solidFill>
            </a:endParaRPr>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6CE5E3FE-A279-48DF-B3FF-4EAF46D5DB6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0">
          <a:blip r:embed="rId2"/>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flipV="1">
            <a:off x="6972300" y="68581"/>
            <a:ext cx="701040" cy="45719"/>
          </a:xfrm>
        </p:spPr>
        <p:txBody>
          <a:bodyPr anchor="ctr"/>
          <a:lstStyle>
            <a:lvl1pPr>
              <a:defRPr sz="500">
                <a:solidFill>
                  <a:schemeClr val="bg1"/>
                </a:solidFill>
              </a:defRPr>
            </a:lvl1pPr>
          </a:lstStyle>
          <a:p>
            <a:endParaRPr lang="en-US" dirty="0"/>
          </a:p>
        </p:txBody>
      </p:sp>
      <p:pic>
        <p:nvPicPr>
          <p:cNvPr id="99347"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6" name="Rectangle 12"/>
          <p:cNvSpPr>
            <a:spLocks noChangeArrowheads="1"/>
          </p:cNvSpPr>
          <p:nvPr userDrawn="1"/>
        </p:nvSpPr>
        <p:spPr bwMode="auto">
          <a:xfrm>
            <a:off x="295275" y="633222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1" dirty="0" smtClean="0">
                <a:solidFill>
                  <a:schemeClr val="bg1"/>
                </a:solidFill>
              </a:rPr>
              <a:t>Public </a:t>
            </a:r>
            <a:endParaRPr lang="en-US" sz="900" b="1" dirty="0">
              <a:solidFill>
                <a:schemeClr val="bg1"/>
              </a:solidFill>
            </a:endParaRPr>
          </a:p>
        </p:txBody>
      </p:sp>
      <p:sp>
        <p:nvSpPr>
          <p:cNvPr id="7" name="Rectangle 11"/>
          <p:cNvSpPr>
            <a:spLocks noChangeArrowheads="1"/>
          </p:cNvSpPr>
          <p:nvPr userDrawn="1"/>
        </p:nvSpPr>
        <p:spPr bwMode="auto">
          <a:xfrm>
            <a:off x="295275" y="6519446"/>
            <a:ext cx="5427345" cy="276999"/>
          </a:xfrm>
          <a:prstGeom prst="rect">
            <a:avLst/>
          </a:prstGeom>
          <a:noFill/>
          <a:ln w="9525">
            <a:noFill/>
            <a:miter lim="800000"/>
            <a:headEnd/>
            <a:tailEnd/>
          </a:ln>
          <a:effectLst/>
        </p:spPr>
        <p:txBody>
          <a:bodyPr wrap="square">
            <a:spAutoFit/>
          </a:bodyPr>
          <a:lstStyle/>
          <a:p>
            <a:pPr>
              <a:defRPr/>
            </a:pPr>
            <a:r>
              <a:rPr lang="en-US" sz="600" dirty="0" smtClean="0">
                <a:solidFill>
                  <a:schemeClr val="bg1"/>
                </a:solidFill>
                <a:latin typeface="Arial" charset="0"/>
              </a:rPr>
              <a:t>ALTERA, ARRIA, CYCLONE, HARDCOPY, MAX, MEGACORE, NIOS, QUARTUS and STRATIX words and logos are trademarks of Altera Corporation and registered in the United</a:t>
            </a:r>
            <a:r>
              <a:rPr lang="en-US" sz="600" baseline="0" dirty="0" smtClean="0">
                <a:solidFill>
                  <a:schemeClr val="bg1"/>
                </a:solidFill>
                <a:latin typeface="Arial" charset="0"/>
              </a:rPr>
              <a:t> </a:t>
            </a:r>
            <a:r>
              <a:rPr lang="en-US" sz="600" baseline="0" smtClean="0">
                <a:solidFill>
                  <a:schemeClr val="bg1"/>
                </a:solidFill>
                <a:latin typeface="Arial" charset="0"/>
              </a:rPr>
              <a:t>States and </a:t>
            </a:r>
            <a:r>
              <a:rPr lang="en-US" sz="600" smtClean="0">
                <a:solidFill>
                  <a:schemeClr val="bg1"/>
                </a:solidFill>
                <a:latin typeface="Arial" charset="0"/>
              </a:rPr>
              <a:t>are </a:t>
            </a:r>
            <a:r>
              <a:rPr lang="en-US" sz="600" dirty="0" smtClean="0">
                <a:solidFill>
                  <a:schemeClr val="bg1"/>
                </a:solidFill>
                <a:latin typeface="Arial" charset="0"/>
              </a:rPr>
              <a:t>trademarks or registered trademarks in other countries.</a:t>
            </a:r>
          </a:p>
        </p:txBody>
      </p:sp>
      <p:sp>
        <p:nvSpPr>
          <p:cNvPr id="8" name="Rectangle 7"/>
          <p:cNvSpPr>
            <a:spLocks noGrp="1" noChangeArrowheads="1"/>
          </p:cNvSpPr>
          <p:nvPr userDrawn="1"/>
        </p:nvSpPr>
        <p:spPr bwMode="auto">
          <a:xfrm>
            <a:off x="541020" y="1749038"/>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r>
              <a:rPr lang="en-US" dirty="0" smtClean="0"/>
              <a:t>Thank You</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1187450"/>
            <a:ext cx="40894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187450"/>
            <a:ext cx="40894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9AD62B6-5E3D-4027-9711-FD3BD6DA933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6AF0D81-F028-469F-9F62-01C9C32B724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972DF03-DFE0-4D84-AAC3-1ADE6AC00A1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2638" y="1187450"/>
            <a:ext cx="4089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92638" y="3603625"/>
            <a:ext cx="4089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2E01D65C-FE5D-49B3-994E-AF4E1D7700D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350838" y="1187450"/>
            <a:ext cx="8331200"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vl1pPr>
          </a:lstStyle>
          <a:p>
            <a:pPr>
              <a:defRPr/>
            </a:pPr>
            <a:fld id="{D7458CCC-A01F-4BAD-8893-F5EE8547F955}" type="slidenum">
              <a:rPr lang="en-US"/>
              <a:pPr>
                <a:defRPr/>
              </a:pPr>
              <a:t>‹#›</a:t>
            </a:fld>
            <a:endParaRPr lang="en-US" dirty="0"/>
          </a:p>
        </p:txBody>
      </p:sp>
      <p:sp>
        <p:nvSpPr>
          <p:cNvPr id="98311" name="Rectangle 7"/>
          <p:cNvSpPr>
            <a:spLocks noChangeArrowheads="1"/>
          </p:cNvSpPr>
          <p:nvPr userDrawn="1"/>
        </p:nvSpPr>
        <p:spPr bwMode="auto">
          <a:xfrm>
            <a:off x="350838" y="6414505"/>
            <a:ext cx="4248150" cy="381000"/>
          </a:xfrm>
          <a:prstGeom prst="rect">
            <a:avLst/>
          </a:prstGeom>
          <a:noFill/>
          <a:ln w="9525">
            <a:noFill/>
            <a:miter lim="800000"/>
            <a:headEnd/>
            <a:tailEnd/>
          </a:ln>
          <a:effectLst/>
        </p:spPr>
        <p:txBody>
          <a:bodyPr/>
          <a:lstStyle/>
          <a:p>
            <a:pPr>
              <a:defRPr/>
            </a:pPr>
            <a:r>
              <a:rPr lang="en-US" sz="800" dirty="0"/>
              <a:t>© </a:t>
            </a:r>
            <a:r>
              <a:rPr lang="en-US" sz="800" dirty="0" smtClean="0"/>
              <a:t>2011 </a:t>
            </a:r>
            <a:r>
              <a:rPr lang="en-US" sz="800" dirty="0"/>
              <a:t>Altera </a:t>
            </a:r>
            <a:r>
              <a:rPr lang="en-US" sz="800" dirty="0" smtClean="0"/>
              <a:t>Corporation—</a:t>
            </a:r>
            <a:r>
              <a:rPr lang="en-US" sz="800" b="1" dirty="0" smtClean="0">
                <a:solidFill>
                  <a:schemeClr val="folHlink"/>
                </a:solidFill>
              </a:rPr>
              <a:t>Public</a:t>
            </a:r>
            <a:endParaRPr lang="en-US" sz="800" b="1" dirty="0">
              <a:solidFill>
                <a:schemeClr val="folHlink"/>
              </a:solidFill>
            </a:endParaRPr>
          </a:p>
        </p:txBody>
      </p:sp>
      <p:pic>
        <p:nvPicPr>
          <p:cNvPr id="98324" name="Picture 7" descr="Untitled-5.png"/>
          <p:cNvPicPr>
            <a:picLocks noChangeAspect="1"/>
          </p:cNvPicPr>
          <p:nvPr/>
        </p:nvPicPr>
        <p:blipFill>
          <a:blip r:embed="rId9"/>
          <a:srcRect/>
          <a:stretch>
            <a:fillRect/>
          </a:stretch>
        </p:blipFill>
        <p:spPr bwMode="auto">
          <a:xfrm>
            <a:off x="7624763" y="6316663"/>
            <a:ext cx="1147762"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charset="0"/>
        </a:defRPr>
      </a:lvl2pPr>
      <a:lvl3pPr algn="l" rtl="0" eaLnBrk="1" fontAlgn="base" hangingPunct="1">
        <a:spcBef>
          <a:spcPct val="0"/>
        </a:spcBef>
        <a:spcAft>
          <a:spcPct val="0"/>
        </a:spcAft>
        <a:defRPr sz="3200" b="1">
          <a:solidFill>
            <a:srgbClr val="003399"/>
          </a:solidFill>
          <a:latin typeface="Arial" charset="0"/>
        </a:defRPr>
      </a:lvl3pPr>
      <a:lvl4pPr algn="l" rtl="0" eaLnBrk="1" fontAlgn="base" hangingPunct="1">
        <a:spcBef>
          <a:spcPct val="0"/>
        </a:spcBef>
        <a:spcAft>
          <a:spcPct val="0"/>
        </a:spcAft>
        <a:defRPr sz="3200" b="1">
          <a:solidFill>
            <a:srgbClr val="003399"/>
          </a:solidFill>
          <a:latin typeface="Arial" charset="0"/>
        </a:defRPr>
      </a:lvl4pPr>
      <a:lvl5pPr algn="l" rtl="0" eaLnBrk="1" fontAlgn="base" hangingPunct="1">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1" fontAlgn="base" hangingPunct="1">
        <a:spcBef>
          <a:spcPct val="20000"/>
        </a:spcBef>
        <a:spcAft>
          <a:spcPct val="0"/>
        </a:spcAft>
        <a:buClr>
          <a:srgbClr val="003399"/>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Symbol" pitchFamily="18" charset="2"/>
        <a:buChar char="-"/>
        <a:defRPr sz="20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0.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6.xml"/><Relationship Id="rId2" Type="http://schemas.openxmlformats.org/officeDocument/2006/relationships/tags" Target="../tags/tag2.xml"/><Relationship Id="rId16" Type="http://schemas.openxmlformats.org/officeDocument/2006/relationships/image" Target="../media/image2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0.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ctrTitle"/>
          </p:nvPr>
        </p:nvSpPr>
        <p:spPr/>
        <p:txBody>
          <a:bodyPr/>
          <a:lstStyle/>
          <a:p>
            <a:r>
              <a:rPr lang="en-US" dirty="0" smtClean="0"/>
              <a:t/>
            </a:r>
            <a:br>
              <a:rPr lang="en-US" dirty="0" smtClean="0"/>
            </a:br>
            <a:r>
              <a:rPr lang="en-US" dirty="0" smtClean="0"/>
              <a:t/>
            </a:r>
            <a:br>
              <a:rPr lang="en-US" dirty="0" smtClean="0"/>
            </a:br>
            <a:r>
              <a:rPr lang="en-US" dirty="0" smtClean="0"/>
              <a:t>PCI Express® technology in 28-nm FPGAs</a:t>
            </a:r>
            <a:br>
              <a:rPr lang="en-US" dirty="0" smtClean="0"/>
            </a:br>
            <a:r>
              <a:rPr lang="en-US" dirty="0" smtClean="0"/>
              <a:t/>
            </a:r>
            <a:br>
              <a:rPr lang="en-US" dirty="0" smtClean="0"/>
            </a:br>
            <a:r>
              <a:rPr lang="en-US" dirty="0" smtClean="0"/>
              <a:t/>
            </a:r>
            <a:br>
              <a:rPr lang="en-US" dirty="0" smtClean="0"/>
            </a:br>
            <a:endParaRPr lang="en-US" dirty="0" smtClean="0"/>
          </a:p>
        </p:txBody>
      </p:sp>
      <p:sp>
        <p:nvSpPr>
          <p:cNvPr id="6147" name="Subtitle 5"/>
          <p:cNvSpPr>
            <a:spLocks noGrp="1"/>
          </p:cNvSpPr>
          <p:nvPr>
            <p:ph type="subTitle" idx="1"/>
          </p:nvPr>
        </p:nvSpPr>
        <p:spPr>
          <a:xfrm>
            <a:off x="533400" y="2738438"/>
            <a:ext cx="5867400" cy="838200"/>
          </a:xfrm>
        </p:spPr>
        <p:txBody>
          <a:bodyPr/>
          <a:lstStyle/>
          <a:p>
            <a:pPr eaLnBrk="1" hangingPunct="1"/>
            <a:r>
              <a:rPr lang="en-US" dirty="0" smtClean="0"/>
              <a:t>Technology </a:t>
            </a:r>
            <a:r>
              <a:rPr lang="en-US" dirty="0" err="1" smtClean="0"/>
              <a:t>Roadshow</a:t>
            </a:r>
            <a:r>
              <a:rPr lang="en-US" dirty="0" smtClean="0"/>
              <a: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Arrow Connector 58"/>
          <p:cNvCxnSpPr/>
          <p:nvPr/>
        </p:nvCxnSpPr>
        <p:spPr bwMode="auto">
          <a:xfrm flipV="1">
            <a:off x="4132162" y="5348951"/>
            <a:ext cx="2141316" cy="5671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Title 1"/>
          <p:cNvSpPr>
            <a:spLocks noGrp="1"/>
          </p:cNvSpPr>
          <p:nvPr>
            <p:ph type="title"/>
          </p:nvPr>
        </p:nvSpPr>
        <p:spPr>
          <a:xfrm>
            <a:off x="350838" y="203600"/>
            <a:ext cx="8331200" cy="914400"/>
          </a:xfrm>
        </p:spPr>
        <p:txBody>
          <a:bodyPr/>
          <a:lstStyle/>
          <a:p>
            <a:r>
              <a:rPr lang="en-US" dirty="0" smtClean="0"/>
              <a:t>Step 4: Partial Reconfiguration</a:t>
            </a:r>
            <a:endParaRPr lang="en-US" dirty="0"/>
          </a:p>
        </p:txBody>
      </p:sp>
      <p:sp>
        <p:nvSpPr>
          <p:cNvPr id="3" name="Content Placeholder 2"/>
          <p:cNvSpPr>
            <a:spLocks noGrp="1"/>
          </p:cNvSpPr>
          <p:nvPr>
            <p:ph idx="1"/>
          </p:nvPr>
        </p:nvSpPr>
        <p:spPr>
          <a:xfrm>
            <a:off x="362412" y="863350"/>
            <a:ext cx="8376703" cy="4679950"/>
          </a:xfrm>
        </p:spPr>
        <p:txBody>
          <a:bodyPr>
            <a:normAutofit fontScale="77500" lnSpcReduction="20000"/>
          </a:bodyPr>
          <a:lstStyle/>
          <a:p>
            <a:r>
              <a:rPr lang="en-US" dirty="0" smtClean="0"/>
              <a:t>Description:  Portions of the FPGA can be reconfigured with different functionality at will</a:t>
            </a:r>
          </a:p>
          <a:p>
            <a:r>
              <a:rPr lang="en-US" dirty="0" smtClean="0"/>
              <a:t>Benefits:  </a:t>
            </a:r>
          </a:p>
          <a:p>
            <a:pPr lvl="1"/>
            <a:r>
              <a:rPr lang="en-US" dirty="0" smtClean="0"/>
              <a:t>Smaller flash device on board </a:t>
            </a:r>
          </a:p>
          <a:p>
            <a:pPr lvl="1"/>
            <a:r>
              <a:rPr lang="en-US" dirty="0" smtClean="0"/>
              <a:t>More secure image storage</a:t>
            </a:r>
          </a:p>
          <a:p>
            <a:pPr lvl="1"/>
            <a:r>
              <a:rPr lang="en-US" dirty="0" smtClean="0"/>
              <a:t>Automated configuration of FPGA upon power-up</a:t>
            </a:r>
          </a:p>
          <a:p>
            <a:pPr lvl="1"/>
            <a:r>
              <a:rPr lang="en-US" dirty="0" smtClean="0"/>
              <a:t>Software can choose to load different FPGA functionality at will…without ever having to completely stop functioning</a:t>
            </a:r>
          </a:p>
          <a:p>
            <a:r>
              <a:rPr lang="en-US" dirty="0" smtClean="0"/>
              <a:t>Requirements:</a:t>
            </a:r>
          </a:p>
          <a:p>
            <a:pPr lvl="1"/>
            <a:r>
              <a:rPr lang="en-US" dirty="0" smtClean="0"/>
              <a:t>Partial Reconfiguration  design flow update:   Individually reconfigurable blocks</a:t>
            </a:r>
          </a:p>
          <a:p>
            <a:pPr lvl="1"/>
            <a:r>
              <a:rPr lang="en-US" dirty="0" smtClean="0"/>
              <a:t>Enhancements to allow PCIe HIP to update portions of CRAM</a:t>
            </a:r>
          </a:p>
          <a:p>
            <a:pPr lvl="2"/>
            <a:r>
              <a:rPr lang="en-US" dirty="0" smtClean="0"/>
              <a:t>Soft IP to bridge from PCIe HIP to the Partial </a:t>
            </a:r>
            <a:r>
              <a:rPr lang="en-US" dirty="0" err="1" smtClean="0"/>
              <a:t>Reconfig</a:t>
            </a:r>
            <a:r>
              <a:rPr lang="en-US" dirty="0" smtClean="0"/>
              <a:t> port of the Control Block</a:t>
            </a:r>
          </a:p>
          <a:p>
            <a:pPr lvl="2"/>
            <a:r>
              <a:rPr lang="en-US" dirty="0" err="1" smtClean="0"/>
              <a:t>Megacore</a:t>
            </a:r>
            <a:r>
              <a:rPr lang="en-US" dirty="0" smtClean="0"/>
              <a:t> for PCIe updated with additional Avalon port (connects to soft bridge)</a:t>
            </a:r>
          </a:p>
          <a:p>
            <a:pPr lvl="1"/>
            <a:r>
              <a:rPr lang="en-US" dirty="0" smtClean="0"/>
              <a:t>Updated (or possibly entirely new) set of instructions for creating the drivers</a:t>
            </a:r>
          </a:p>
          <a:p>
            <a:r>
              <a:rPr lang="en-US" dirty="0" smtClean="0"/>
              <a:t>Availability</a:t>
            </a:r>
          </a:p>
          <a:p>
            <a:pPr lvl="1"/>
            <a:r>
              <a:rPr lang="en-US" dirty="0" smtClean="0"/>
              <a:t>12.1</a:t>
            </a:r>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10</a:t>
            </a:fld>
            <a:endParaRPr lang="en-US" dirty="0"/>
          </a:p>
        </p:txBody>
      </p:sp>
      <p:pic>
        <p:nvPicPr>
          <p:cNvPr id="13" name="Picture 154" descr="QII03_pms_9 [Converted]"/>
          <p:cNvPicPr>
            <a:picLocks noChangeAspect="1" noChangeArrowheads="1"/>
          </p:cNvPicPr>
          <p:nvPr/>
        </p:nvPicPr>
        <p:blipFill>
          <a:blip r:embed="rId2"/>
          <a:srcRect/>
          <a:stretch>
            <a:fillRect/>
          </a:stretch>
        </p:blipFill>
        <p:spPr bwMode="auto">
          <a:xfrm>
            <a:off x="2938506" y="5563255"/>
            <a:ext cx="1140319" cy="805267"/>
          </a:xfrm>
          <a:prstGeom prst="rect">
            <a:avLst/>
          </a:prstGeom>
          <a:noFill/>
          <a:ln w="9525">
            <a:noFill/>
            <a:miter lim="800000"/>
            <a:headEnd/>
            <a:tailEnd/>
          </a:ln>
        </p:spPr>
      </p:pic>
      <p:cxnSp>
        <p:nvCxnSpPr>
          <p:cNvPr id="27" name="Straight Arrow Connector 26"/>
          <p:cNvCxnSpPr/>
          <p:nvPr/>
        </p:nvCxnSpPr>
        <p:spPr bwMode="auto">
          <a:xfrm flipV="1">
            <a:off x="3946967" y="5534146"/>
            <a:ext cx="358815" cy="1620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56"/>
          <p:cNvGrpSpPr/>
          <p:nvPr/>
        </p:nvGrpSpPr>
        <p:grpSpPr>
          <a:xfrm>
            <a:off x="4141472" y="4608163"/>
            <a:ext cx="1726875" cy="1122747"/>
            <a:chOff x="4789672" y="4919238"/>
            <a:chExt cx="1726875" cy="1122747"/>
          </a:xfrm>
        </p:grpSpPr>
        <p:grpSp>
          <p:nvGrpSpPr>
            <p:cNvPr id="6" name="Group 48"/>
            <p:cNvGrpSpPr/>
            <p:nvPr/>
          </p:nvGrpSpPr>
          <p:grpSpPr>
            <a:xfrm>
              <a:off x="5039123" y="4952136"/>
              <a:ext cx="1164908" cy="1089849"/>
              <a:chOff x="5664156" y="4882688"/>
              <a:chExt cx="1164908" cy="1089849"/>
            </a:xfrm>
          </p:grpSpPr>
          <p:sp>
            <p:nvSpPr>
              <p:cNvPr id="35" name="Rectangle 34"/>
              <p:cNvSpPr/>
              <p:nvPr/>
            </p:nvSpPr>
            <p:spPr bwMode="auto">
              <a:xfrm>
                <a:off x="5664156" y="4882688"/>
                <a:ext cx="1164908" cy="1089849"/>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5833641" y="5069711"/>
                <a:ext cx="868102" cy="74078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000" dirty="0" smtClean="0"/>
                  <a:t>Core </a:t>
                </a:r>
              </a:p>
              <a:p>
                <a:pPr algn="ctr"/>
                <a:r>
                  <a:rPr lang="en-US" sz="1000" dirty="0" smtClean="0"/>
                  <a:t>Image 1</a:t>
                </a:r>
              </a:p>
            </p:txBody>
          </p:sp>
          <p:sp>
            <p:nvSpPr>
              <p:cNvPr id="39" name="Rectangle 38"/>
              <p:cNvSpPr/>
              <p:nvPr/>
            </p:nvSpPr>
            <p:spPr bwMode="auto">
              <a:xfrm>
                <a:off x="5891513" y="5474825"/>
                <a:ext cx="544011" cy="28936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PR Block</a:t>
                </a:r>
                <a:r>
                  <a:rPr kumimoji="0" lang="en-US" sz="800" b="0" i="0" u="none" strike="noStrike" cap="none" normalizeH="0" dirty="0" smtClean="0">
                    <a:ln>
                      <a:noFill/>
                    </a:ln>
                    <a:solidFill>
                      <a:schemeClr val="tx1"/>
                    </a:solidFill>
                    <a:effectLst/>
                    <a:latin typeface="Arial" charset="0"/>
                  </a:rPr>
                  <a:t> 1</a:t>
                </a:r>
                <a:endParaRPr kumimoji="0" lang="en-US" sz="800" b="0" i="0" u="none" strike="noStrike" cap="none" normalizeH="0" baseline="0" dirty="0" smtClean="0">
                  <a:ln>
                    <a:noFill/>
                  </a:ln>
                  <a:solidFill>
                    <a:schemeClr val="tx1"/>
                  </a:solidFill>
                  <a:effectLst/>
                  <a:latin typeface="Arial" charset="0"/>
                </a:endParaRPr>
              </a:p>
            </p:txBody>
          </p:sp>
        </p:grpSp>
        <p:sp>
          <p:nvSpPr>
            <p:cNvPr id="36" name="Rectangle 35"/>
            <p:cNvSpPr/>
            <p:nvPr/>
          </p:nvSpPr>
          <p:spPr>
            <a:xfrm>
              <a:off x="4789672" y="4919238"/>
              <a:ext cx="1726875" cy="349893"/>
            </a:xfrm>
            <a:prstGeom prst="rect">
              <a:avLst/>
            </a:prstGeom>
          </p:spPr>
          <p:txBody>
            <a:bodyPr wrap="square">
              <a:spAutoFit/>
            </a:bodyPr>
            <a:lstStyle/>
            <a:p>
              <a:pPr algn="ctr"/>
              <a:r>
                <a:rPr lang="en-US" sz="1000" dirty="0" smtClean="0"/>
                <a:t>HIP Image 1</a:t>
              </a:r>
            </a:p>
          </p:txBody>
        </p:sp>
      </p:grpSp>
      <p:grpSp>
        <p:nvGrpSpPr>
          <p:cNvPr id="7" name="Group 61"/>
          <p:cNvGrpSpPr/>
          <p:nvPr/>
        </p:nvGrpSpPr>
        <p:grpSpPr>
          <a:xfrm>
            <a:off x="6284736" y="4783719"/>
            <a:ext cx="1726875" cy="1122746"/>
            <a:chOff x="7175987" y="4573928"/>
            <a:chExt cx="1726875" cy="1122746"/>
          </a:xfrm>
        </p:grpSpPr>
        <p:grpSp>
          <p:nvGrpSpPr>
            <p:cNvPr id="8" name="Group 49"/>
            <p:cNvGrpSpPr/>
            <p:nvPr/>
          </p:nvGrpSpPr>
          <p:grpSpPr>
            <a:xfrm>
              <a:off x="7425437" y="4606825"/>
              <a:ext cx="1164908" cy="1089849"/>
              <a:chOff x="7425437" y="4792020"/>
              <a:chExt cx="1164908" cy="1089849"/>
            </a:xfrm>
          </p:grpSpPr>
          <p:sp>
            <p:nvSpPr>
              <p:cNvPr id="41" name="Rectangle 40"/>
              <p:cNvSpPr/>
              <p:nvPr/>
            </p:nvSpPr>
            <p:spPr bwMode="auto">
              <a:xfrm>
                <a:off x="7425437" y="4792020"/>
                <a:ext cx="1164908" cy="1089849"/>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7594922" y="4979043"/>
                <a:ext cx="868102" cy="74078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US" sz="1000" dirty="0" smtClean="0"/>
                  <a:t>Core </a:t>
                </a:r>
              </a:p>
              <a:p>
                <a:pPr algn="ctr"/>
                <a:r>
                  <a:rPr lang="en-US" sz="1000" dirty="0" smtClean="0"/>
                  <a:t>Image 1</a:t>
                </a:r>
              </a:p>
            </p:txBody>
          </p:sp>
          <p:sp>
            <p:nvSpPr>
              <p:cNvPr id="44" name="Rectangle 43"/>
              <p:cNvSpPr/>
              <p:nvPr/>
            </p:nvSpPr>
            <p:spPr bwMode="auto">
              <a:xfrm>
                <a:off x="7616142" y="5025341"/>
                <a:ext cx="810228" cy="31251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PR Block</a:t>
                </a:r>
                <a:r>
                  <a:rPr kumimoji="0" lang="en-US" sz="800" b="0" i="0" u="none" strike="noStrike" cap="none" normalizeH="0" dirty="0" smtClean="0">
                    <a:ln>
                      <a:noFill/>
                    </a:ln>
                    <a:solidFill>
                      <a:schemeClr val="tx1"/>
                    </a:solidFill>
                    <a:effectLst/>
                    <a:latin typeface="Arial" charset="0"/>
                  </a:rPr>
                  <a:t> 2</a:t>
                </a:r>
                <a:endParaRPr kumimoji="0" lang="en-US" sz="800" b="0" i="0" u="none" strike="noStrike" cap="none" normalizeH="0" baseline="0" dirty="0" smtClean="0">
                  <a:ln>
                    <a:noFill/>
                  </a:ln>
                  <a:solidFill>
                    <a:schemeClr val="tx1"/>
                  </a:solidFill>
                  <a:effectLst/>
                  <a:latin typeface="Arial" charset="0"/>
                </a:endParaRPr>
              </a:p>
            </p:txBody>
          </p:sp>
        </p:grpSp>
        <p:sp>
          <p:nvSpPr>
            <p:cNvPr id="51" name="Rectangle 50"/>
            <p:cNvSpPr/>
            <p:nvPr/>
          </p:nvSpPr>
          <p:spPr>
            <a:xfrm>
              <a:off x="7175987" y="4573928"/>
              <a:ext cx="1726875" cy="349893"/>
            </a:xfrm>
            <a:prstGeom prst="rect">
              <a:avLst/>
            </a:prstGeom>
          </p:spPr>
          <p:txBody>
            <a:bodyPr wrap="square">
              <a:spAutoFit/>
            </a:bodyPr>
            <a:lstStyle/>
            <a:p>
              <a:pPr algn="ctr"/>
              <a:r>
                <a:rPr lang="en-US" sz="1000" dirty="0" smtClean="0"/>
                <a:t>HIP Image 1</a:t>
              </a:r>
            </a:p>
          </p:txBody>
        </p:sp>
      </p:grpSp>
      <p:grpSp>
        <p:nvGrpSpPr>
          <p:cNvPr id="9" name="Group 65"/>
          <p:cNvGrpSpPr/>
          <p:nvPr/>
        </p:nvGrpSpPr>
        <p:grpSpPr>
          <a:xfrm>
            <a:off x="4861033" y="5628671"/>
            <a:ext cx="1726875" cy="1115029"/>
            <a:chOff x="6076393" y="5731396"/>
            <a:chExt cx="1726875" cy="1115029"/>
          </a:xfrm>
        </p:grpSpPr>
        <p:sp>
          <p:nvSpPr>
            <p:cNvPr id="46" name="Rectangle 45"/>
            <p:cNvSpPr/>
            <p:nvPr/>
          </p:nvSpPr>
          <p:spPr bwMode="auto">
            <a:xfrm>
              <a:off x="6293047" y="5756576"/>
              <a:ext cx="1346244" cy="1089849"/>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6497253" y="5943599"/>
              <a:ext cx="968418" cy="74078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000" dirty="0" smtClean="0"/>
                <a:t>Core Image 1</a:t>
              </a:r>
            </a:p>
          </p:txBody>
        </p:sp>
        <p:sp>
          <p:nvSpPr>
            <p:cNvPr id="48" name="Rectangle 47"/>
            <p:cNvSpPr/>
            <p:nvPr/>
          </p:nvSpPr>
          <p:spPr bwMode="auto">
            <a:xfrm>
              <a:off x="6713316" y="6180881"/>
              <a:ext cx="601883" cy="462988"/>
            </a:xfrm>
            <a:prstGeom prst="rect">
              <a:avLst/>
            </a:prstGeom>
            <a:solidFill>
              <a:srgbClr val="A549D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rPr>
                <a:t>PR Block</a:t>
              </a:r>
              <a:r>
                <a:rPr kumimoji="0" lang="en-US" sz="800" b="0" i="0" u="none" strike="noStrike" cap="none" normalizeH="0" dirty="0" smtClean="0">
                  <a:ln>
                    <a:noFill/>
                  </a:ln>
                  <a:solidFill>
                    <a:schemeClr val="tx1"/>
                  </a:solidFill>
                  <a:effectLst/>
                  <a:latin typeface="Arial" charset="0"/>
                </a:rPr>
                <a:t> 3</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52" name="Rectangle 51"/>
            <p:cNvSpPr/>
            <p:nvPr/>
          </p:nvSpPr>
          <p:spPr>
            <a:xfrm>
              <a:off x="6076393" y="5731396"/>
              <a:ext cx="1726875" cy="349893"/>
            </a:xfrm>
            <a:prstGeom prst="rect">
              <a:avLst/>
            </a:prstGeom>
          </p:spPr>
          <p:txBody>
            <a:bodyPr wrap="square">
              <a:spAutoFit/>
            </a:bodyPr>
            <a:lstStyle/>
            <a:p>
              <a:pPr algn="ctr"/>
              <a:r>
                <a:rPr lang="en-US" sz="1000" dirty="0" smtClean="0"/>
                <a:t>HIP Image 1</a:t>
              </a:r>
            </a:p>
          </p:txBody>
        </p:sp>
      </p:grpSp>
      <p:cxnSp>
        <p:nvCxnSpPr>
          <p:cNvPr id="54" name="Straight Arrow Connector 53"/>
          <p:cNvCxnSpPr/>
          <p:nvPr/>
        </p:nvCxnSpPr>
        <p:spPr bwMode="auto">
          <a:xfrm>
            <a:off x="4166886" y="6193903"/>
            <a:ext cx="61345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A3B04FF7-550B-4E22-8737-68FE4E684E39}" type="slidenum">
              <a:rPr lang="en-US" smtClean="0"/>
              <a:pPr/>
              <a:t>11</a:t>
            </a:fld>
            <a:endParaRPr lang="en-US" smtClean="0"/>
          </a:p>
        </p:txBody>
      </p:sp>
      <p:sp>
        <p:nvSpPr>
          <p:cNvPr id="24579" name="Rectangle 2"/>
          <p:cNvSpPr>
            <a:spLocks noGrp="1" noChangeArrowheads="1"/>
          </p:cNvSpPr>
          <p:nvPr>
            <p:ph type="title"/>
          </p:nvPr>
        </p:nvSpPr>
        <p:spPr/>
        <p:txBody>
          <a:bodyPr/>
          <a:lstStyle/>
          <a:p>
            <a:r>
              <a:rPr lang="en-US" dirty="0" smtClean="0"/>
              <a:t>Benefits of CvP using PCIe</a:t>
            </a:r>
          </a:p>
        </p:txBody>
      </p:sp>
      <p:sp>
        <p:nvSpPr>
          <p:cNvPr id="24580" name="Rectangle 3"/>
          <p:cNvSpPr>
            <a:spLocks noGrp="1" noChangeArrowheads="1"/>
          </p:cNvSpPr>
          <p:nvPr>
            <p:ph type="body" idx="1"/>
          </p:nvPr>
        </p:nvSpPr>
        <p:spPr/>
        <p:txBody>
          <a:bodyPr/>
          <a:lstStyle/>
          <a:p>
            <a:pPr>
              <a:lnSpc>
                <a:spcPct val="80000"/>
              </a:lnSpc>
            </a:pPr>
            <a:r>
              <a:rPr lang="en-US" sz="2000" smtClean="0"/>
              <a:t>Lowers system cost </a:t>
            </a:r>
          </a:p>
          <a:p>
            <a:pPr lvl="1">
              <a:lnSpc>
                <a:spcPct val="80000"/>
              </a:lnSpc>
            </a:pPr>
            <a:r>
              <a:rPr lang="en-US" sz="1600" smtClean="0"/>
              <a:t>FPGA programming files stored in a CPU memory attached to the FPGA via a PCIe link </a:t>
            </a:r>
          </a:p>
          <a:p>
            <a:pPr lvl="1">
              <a:lnSpc>
                <a:spcPct val="80000"/>
              </a:lnSpc>
            </a:pPr>
            <a:r>
              <a:rPr lang="en-US" sz="1600" smtClean="0"/>
              <a:t>Reduce the amount of parallel flash devices and possibly an external programming controllers</a:t>
            </a:r>
          </a:p>
          <a:p>
            <a:pPr>
              <a:lnSpc>
                <a:spcPct val="80000"/>
              </a:lnSpc>
            </a:pPr>
            <a:r>
              <a:rPr lang="en-US" sz="2000" smtClean="0"/>
              <a:t>Smaller board space</a:t>
            </a:r>
          </a:p>
          <a:p>
            <a:pPr lvl="1">
              <a:lnSpc>
                <a:spcPct val="80000"/>
              </a:lnSpc>
            </a:pPr>
            <a:r>
              <a:rPr lang="en-US" sz="1600" smtClean="0"/>
              <a:t>Parallel flash devices can be replaced by a single, serial SPI flash device </a:t>
            </a:r>
          </a:p>
          <a:p>
            <a:pPr>
              <a:lnSpc>
                <a:spcPct val="80000"/>
              </a:lnSpc>
            </a:pPr>
            <a:r>
              <a:rPr lang="en-US" sz="2000" smtClean="0"/>
              <a:t>Reduces dedicated FPGA configuration pins</a:t>
            </a:r>
          </a:p>
          <a:p>
            <a:pPr lvl="1">
              <a:lnSpc>
                <a:spcPct val="80000"/>
              </a:lnSpc>
            </a:pPr>
            <a:r>
              <a:rPr lang="en-US" sz="1600" smtClean="0"/>
              <a:t>Stratix class devices require one or multiple flash devices to store the FPGA programming file. </a:t>
            </a:r>
          </a:p>
          <a:p>
            <a:pPr>
              <a:lnSpc>
                <a:spcPct val="80000"/>
              </a:lnSpc>
            </a:pPr>
            <a:r>
              <a:rPr lang="en-US" sz="2000" smtClean="0"/>
              <a:t>No-host CPU stall or re-boot is needed following fabric image updates </a:t>
            </a:r>
          </a:p>
          <a:p>
            <a:pPr lvl="1">
              <a:lnSpc>
                <a:spcPct val="80000"/>
              </a:lnSpc>
            </a:pPr>
            <a:r>
              <a:rPr lang="en-US" sz="1600" smtClean="0"/>
              <a:t>The FPGA operates in the user mode</a:t>
            </a:r>
            <a:r>
              <a:rPr lang="en-US" sz="1600" smtClean="0">
                <a:sym typeface="Wingdings" pitchFamily="2" charset="2"/>
              </a:rPr>
              <a:t></a:t>
            </a:r>
            <a:r>
              <a:rPr lang="en-US" sz="1600" smtClean="0"/>
              <a:t> CvPCIe is just another software application that the CPU can execute</a:t>
            </a:r>
          </a:p>
          <a:p>
            <a:pPr>
              <a:lnSpc>
                <a:spcPct val="80000"/>
              </a:lnSpc>
            </a:pPr>
            <a:r>
              <a:rPr lang="en-US" sz="2000" smtClean="0"/>
              <a:t>Protects user application image</a:t>
            </a:r>
          </a:p>
          <a:p>
            <a:pPr lvl="1">
              <a:lnSpc>
                <a:spcPct val="80000"/>
              </a:lnSpc>
            </a:pPr>
            <a:r>
              <a:rPr lang="en-US" sz="1600" smtClean="0"/>
              <a:t>Image copies are accessible only to the host CPU and can be encrypted and / or compressed.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t>CvP using PCIe Configuration Modes</a:t>
            </a:r>
          </a:p>
        </p:txBody>
      </p:sp>
      <p:graphicFrame>
        <p:nvGraphicFramePr>
          <p:cNvPr id="27690" name="Group 42"/>
          <p:cNvGraphicFramePr>
            <a:graphicFrameLocks noGrp="1"/>
          </p:cNvGraphicFramePr>
          <p:nvPr>
            <p:ph idx="1"/>
          </p:nvPr>
        </p:nvGraphicFramePr>
        <p:xfrm>
          <a:off x="455457" y="1369442"/>
          <a:ext cx="8141402" cy="3036774"/>
        </p:xfrm>
        <a:graphic>
          <a:graphicData uri="http://schemas.openxmlformats.org/drawingml/2006/table">
            <a:tbl>
              <a:tblPr/>
              <a:tblGrid>
                <a:gridCol w="1593025"/>
                <a:gridCol w="1031549"/>
                <a:gridCol w="1467345"/>
                <a:gridCol w="1591393"/>
                <a:gridCol w="2458090"/>
              </a:tblGrid>
              <a:tr h="209427">
                <a:tc rowSpan="2">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Mode</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Configuration Methods and Speed</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Fabric Configuration Method</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r>
              <a:tr h="54097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PCIe Link Speed</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PCIe Link used for Config</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Initial Full Chip Initialization Required</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c vMerge="1">
                  <a:txBody>
                    <a:bodyPr/>
                    <a:lstStyle/>
                    <a:p>
                      <a:endParaRPr lang="en-US"/>
                    </a:p>
                  </a:txBody>
                  <a:tcPr/>
                </a:tc>
              </a:tr>
              <a:tr h="66554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Gen1, Gen2,</a:t>
                      </a:r>
                      <a:br>
                        <a:rPr kumimoji="0" lang="en-US" sz="1200" b="1" i="0" u="none" strike="noStrike" cap="none" normalizeH="0" baseline="0" dirty="0" smtClean="0">
                          <a:ln>
                            <a:noFill/>
                          </a:ln>
                          <a:solidFill>
                            <a:schemeClr val="tx1"/>
                          </a:solidFill>
                          <a:effectLst/>
                          <a:latin typeface="Arial" charset="0"/>
                        </a:rPr>
                      </a:br>
                      <a:r>
                        <a:rPr kumimoji="0" lang="en-US" sz="1200" b="1" i="0" u="none" strike="noStrike" cap="none" normalizeH="0" baseline="0" dirty="0" smtClean="0">
                          <a:ln>
                            <a:noFill/>
                          </a:ln>
                          <a:solidFill>
                            <a:schemeClr val="tx1"/>
                          </a:solidFill>
                          <a:effectLst/>
                          <a:latin typeface="Arial" charset="0"/>
                        </a:rPr>
                        <a:t>Gen3**</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N</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N</a:t>
                      </a:r>
                      <a:endParaRPr kumimoji="0" lang="en-US" sz="1200" b="1" i="0" u="none" strike="noStrike" cap="none" normalizeH="0" baseline="30000" dirty="0" smtClean="0">
                        <a:ln>
                          <a:noFill/>
                        </a:ln>
                        <a:solidFill>
                          <a:schemeClr val="tx1"/>
                        </a:solidFill>
                        <a:effectLst/>
                        <a:latin typeface="Arial" charset="0"/>
                      </a:endParaRP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CvP is off </a:t>
                      </a:r>
                      <a:br>
                        <a:rPr kumimoji="0" lang="en-US" sz="1200" b="1" i="0" u="none" strike="noStrike" cap="none" normalizeH="0" baseline="0" dirty="0" smtClean="0">
                          <a:ln>
                            <a:noFill/>
                          </a:ln>
                          <a:solidFill>
                            <a:schemeClr val="tx1"/>
                          </a:solidFill>
                          <a:effectLst/>
                          <a:latin typeface="Arial" charset="0"/>
                        </a:rPr>
                      </a:br>
                      <a:r>
                        <a:rPr kumimoji="0" lang="en-US" sz="1200" b="1" i="0" u="none" strike="noStrike" cap="none" normalizeH="0" baseline="0" dirty="0" smtClean="0">
                          <a:ln>
                            <a:noFill/>
                          </a:ln>
                          <a:solidFill>
                            <a:schemeClr val="tx1"/>
                          </a:solidFill>
                          <a:effectLst/>
                          <a:latin typeface="Arial" charset="0"/>
                        </a:rPr>
                        <a:t>(Stratix IV GX Compatible)</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791276">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 (CvP Init) </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Gen1,  Gen2*</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Y</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N</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CvP initializes full fabric AND can update fabric</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66554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3 (CvP Update)</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Gen1, Gen2,</a:t>
                      </a:r>
                      <a:br>
                        <a:rPr kumimoji="0" lang="en-US" sz="1200" b="1" i="0" u="none" strike="noStrike" cap="none" normalizeH="0" baseline="0" dirty="0" smtClean="0">
                          <a:ln>
                            <a:noFill/>
                          </a:ln>
                          <a:solidFill>
                            <a:schemeClr val="tx1"/>
                          </a:solidFill>
                          <a:effectLst/>
                          <a:latin typeface="Arial" charset="0"/>
                        </a:rPr>
                      </a:br>
                      <a:r>
                        <a:rPr kumimoji="0" lang="en-US" sz="1200" b="1" i="0" u="none" strike="noStrike" cap="none" normalizeH="0" baseline="0" dirty="0" smtClean="0">
                          <a:ln>
                            <a:noFill/>
                          </a:ln>
                          <a:solidFill>
                            <a:schemeClr val="tx1"/>
                          </a:solidFill>
                          <a:effectLst/>
                          <a:latin typeface="Arial" charset="0"/>
                        </a:rPr>
                        <a:t>Gen3** </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Y</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Y</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CvP can ONLY update fabric content</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bl>
          </a:graphicData>
        </a:graphic>
      </p:graphicFrame>
      <p:sp>
        <p:nvSpPr>
          <p:cNvPr id="27685" name="TextBox 6"/>
          <p:cNvSpPr txBox="1">
            <a:spLocks noChangeArrowheads="1"/>
          </p:cNvSpPr>
          <p:nvPr/>
        </p:nvSpPr>
        <p:spPr bwMode="auto">
          <a:xfrm>
            <a:off x="419595" y="4472586"/>
            <a:ext cx="5578475" cy="400110"/>
          </a:xfrm>
          <a:prstGeom prst="rect">
            <a:avLst/>
          </a:prstGeom>
          <a:noFill/>
          <a:ln w="9525">
            <a:noFill/>
            <a:miter lim="800000"/>
            <a:headEnd/>
            <a:tailEnd/>
          </a:ln>
        </p:spPr>
        <p:txBody>
          <a:bodyPr>
            <a:spAutoFit/>
          </a:bodyPr>
          <a:lstStyle/>
          <a:p>
            <a:pPr eaLnBrk="0" hangingPunct="0">
              <a:buFont typeface="Arial" pitchFamily="34" charset="0"/>
              <a:buChar char="•"/>
            </a:pPr>
            <a:r>
              <a:rPr lang="en-US" sz="1000" b="1" dirty="0" smtClean="0"/>
              <a:t>Pending Characterization</a:t>
            </a:r>
          </a:p>
          <a:p>
            <a:pPr eaLnBrk="0" hangingPunct="0"/>
            <a:r>
              <a:rPr lang="en-US" sz="1000" b="1" dirty="0" smtClean="0"/>
              <a:t>** Gen 3 is only supported by the Stratix devices </a:t>
            </a:r>
            <a:endParaRPr lang="en-US" sz="1000" b="1" dirty="0"/>
          </a:p>
        </p:txBody>
      </p:sp>
      <p:sp>
        <p:nvSpPr>
          <p:cNvPr id="8" name="Rectangle 4"/>
          <p:cNvSpPr txBox="1">
            <a:spLocks noChangeArrowheads="1"/>
          </p:cNvSpPr>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BD3633-7A79-4899-981C-57CF7336BC8A}"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571500" y="1019175"/>
          <a:ext cx="7981950" cy="5255178"/>
        </p:xfrm>
        <a:graphic>
          <a:graphicData uri="http://schemas.openxmlformats.org/drawingml/2006/table">
            <a:tbl>
              <a:tblPr firstRow="1" bandRow="1">
                <a:tableStyleId>{5C22544A-7EE6-4342-B048-85BDC9FD1C3A}</a:tableStyleId>
              </a:tblPr>
              <a:tblGrid>
                <a:gridCol w="3990975"/>
                <a:gridCol w="3990975"/>
              </a:tblGrid>
              <a:tr h="1000125">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r>
              <a:tr h="4255053">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c>
                  <a:txBody>
                    <a:bodyPr/>
                    <a:lstStyle/>
                    <a:p>
                      <a:endParaRPr lang="en-US" dirty="0"/>
                    </a:p>
                  </a:txBody>
                  <a:tcP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CvP using PCIe Usage Models</a:t>
            </a:r>
            <a:endParaRPr lang="en-US" dirty="0"/>
          </a:p>
        </p:txBody>
      </p:sp>
      <p:sp>
        <p:nvSpPr>
          <p:cNvPr id="5" name="Content Placeholder 4"/>
          <p:cNvSpPr>
            <a:spLocks noGrp="1"/>
          </p:cNvSpPr>
          <p:nvPr>
            <p:ph sz="half" idx="1"/>
          </p:nvPr>
        </p:nvSpPr>
        <p:spPr>
          <a:xfrm>
            <a:off x="474663" y="1136715"/>
            <a:ext cx="4089400" cy="482535"/>
          </a:xfrm>
        </p:spPr>
        <p:txBody>
          <a:bodyPr/>
          <a:lstStyle/>
          <a:p>
            <a:pPr algn="ctr">
              <a:buNone/>
            </a:pPr>
            <a:r>
              <a:rPr lang="en-US" sz="2000" b="1" dirty="0" smtClean="0">
                <a:solidFill>
                  <a:schemeClr val="bg1"/>
                </a:solidFill>
              </a:rPr>
              <a:t>Single Image Load </a:t>
            </a:r>
          </a:p>
          <a:p>
            <a:pPr algn="ctr">
              <a:buNone/>
            </a:pPr>
            <a:r>
              <a:rPr lang="en-US" sz="2000" b="1" dirty="0" smtClean="0">
                <a:solidFill>
                  <a:schemeClr val="bg1"/>
                </a:solidFill>
              </a:rPr>
              <a:t>(CvP Init)</a:t>
            </a:r>
            <a:endParaRPr lang="en-US" sz="2000" b="1" dirty="0">
              <a:solidFill>
                <a:schemeClr val="bg1"/>
              </a:solidFill>
            </a:endParaRPr>
          </a:p>
        </p:txBody>
      </p:sp>
      <p:sp>
        <p:nvSpPr>
          <p:cNvPr id="6" name="Content Placeholder 5"/>
          <p:cNvSpPr>
            <a:spLocks noGrp="1"/>
          </p:cNvSpPr>
          <p:nvPr>
            <p:ph sz="half" idx="2"/>
          </p:nvPr>
        </p:nvSpPr>
        <p:spPr>
          <a:xfrm>
            <a:off x="4556996" y="1136715"/>
            <a:ext cx="4089400" cy="482535"/>
          </a:xfrm>
        </p:spPr>
        <p:txBody>
          <a:bodyPr/>
          <a:lstStyle/>
          <a:p>
            <a:pPr algn="ctr">
              <a:buNone/>
            </a:pPr>
            <a:r>
              <a:rPr lang="en-US" sz="2000" b="1" dirty="0" smtClean="0">
                <a:solidFill>
                  <a:schemeClr val="bg1"/>
                </a:solidFill>
              </a:rPr>
              <a:t>Multi-Image Loads </a:t>
            </a:r>
          </a:p>
          <a:p>
            <a:pPr algn="ctr">
              <a:buNone/>
            </a:pPr>
            <a:r>
              <a:rPr lang="en-US" sz="2000" b="1" dirty="0" smtClean="0">
                <a:solidFill>
                  <a:schemeClr val="bg1"/>
                </a:solidFill>
              </a:rPr>
              <a:t>(CvP Init &amp; Update)</a:t>
            </a:r>
            <a:endParaRPr lang="en-US" sz="2000" b="1" dirty="0">
              <a:solidFill>
                <a:schemeClr val="bg1"/>
              </a:solidFill>
            </a:endParaRPr>
          </a:p>
        </p:txBody>
      </p:sp>
      <p:grpSp>
        <p:nvGrpSpPr>
          <p:cNvPr id="3" name="Group 20"/>
          <p:cNvGrpSpPr/>
          <p:nvPr/>
        </p:nvGrpSpPr>
        <p:grpSpPr>
          <a:xfrm>
            <a:off x="1623120" y="2487206"/>
            <a:ext cx="1835563" cy="2833356"/>
            <a:chOff x="1137684" y="2126511"/>
            <a:chExt cx="2073350" cy="3200401"/>
          </a:xfrm>
          <a:solidFill>
            <a:schemeClr val="accent1"/>
          </a:solidFill>
        </p:grpSpPr>
        <p:sp>
          <p:nvSpPr>
            <p:cNvPr id="8" name="Down Arrow Callout 7"/>
            <p:cNvSpPr/>
            <p:nvPr/>
          </p:nvSpPr>
          <p:spPr bwMode="auto">
            <a:xfrm>
              <a:off x="1137684" y="2126511"/>
              <a:ext cx="2030819" cy="1201479"/>
            </a:xfrm>
            <a:prstGeom prst="downArrowCallou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Configure Periphery and HIP through EPCS</a:t>
              </a:r>
              <a:r>
                <a:rPr kumimoji="0" lang="en-US" sz="1200" b="1" i="0" u="none" strike="noStrike" cap="none" normalizeH="0" dirty="0" smtClean="0">
                  <a:ln>
                    <a:noFill/>
                  </a:ln>
                  <a:solidFill>
                    <a:schemeClr val="bg1"/>
                  </a:solidFill>
                  <a:effectLst/>
                  <a:latin typeface="Arial" charset="0"/>
                </a:rPr>
                <a:t> or EPCQ</a:t>
              </a:r>
              <a:endParaRPr kumimoji="0" lang="en-US" sz="1200" b="1" i="0" u="none" strike="noStrike" cap="none" normalizeH="0" baseline="0" dirty="0" smtClean="0">
                <a:ln>
                  <a:noFill/>
                </a:ln>
                <a:solidFill>
                  <a:schemeClr val="bg1"/>
                </a:solidFill>
                <a:effectLst/>
                <a:latin typeface="Arial" charset="0"/>
              </a:endParaRPr>
            </a:p>
          </p:txBody>
        </p:sp>
        <p:sp>
          <p:nvSpPr>
            <p:cNvPr id="10" name="Down Arrow Callout 9"/>
            <p:cNvSpPr/>
            <p:nvPr/>
          </p:nvSpPr>
          <p:spPr bwMode="auto">
            <a:xfrm>
              <a:off x="1137684" y="3338623"/>
              <a:ext cx="2030819" cy="1201479"/>
            </a:xfrm>
            <a:prstGeom prst="downArrowCallout">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PCIe Link reaches L0 State and PCIe system boots</a:t>
              </a:r>
              <a:endParaRPr kumimoji="0" lang="en-US" sz="1200" b="1" i="0" u="none" strike="noStrike" cap="none" normalizeH="0" baseline="0" dirty="0" smtClean="0">
                <a:ln>
                  <a:noFill/>
                </a:ln>
                <a:solidFill>
                  <a:schemeClr val="bg1"/>
                </a:solidFill>
                <a:effectLst/>
                <a:latin typeface="Arial" charset="0"/>
              </a:endParaRPr>
            </a:p>
          </p:txBody>
        </p:sp>
        <p:sp>
          <p:nvSpPr>
            <p:cNvPr id="12" name="Flowchart: Process 11"/>
            <p:cNvSpPr/>
            <p:nvPr/>
          </p:nvSpPr>
          <p:spPr bwMode="auto">
            <a:xfrm>
              <a:off x="1190848" y="4540102"/>
              <a:ext cx="2020186" cy="786810"/>
            </a:xfrm>
            <a:prstGeom prst="flowChartProcess">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Configure</a:t>
              </a:r>
              <a:r>
                <a:rPr kumimoji="0" lang="en-US" sz="1200" b="1" i="0" u="none" strike="noStrike" cap="none" normalizeH="0" dirty="0" smtClean="0">
                  <a:ln>
                    <a:noFill/>
                  </a:ln>
                  <a:solidFill>
                    <a:schemeClr val="bg1"/>
                  </a:solidFill>
                  <a:effectLst/>
                  <a:latin typeface="Arial" charset="0"/>
                </a:rPr>
                <a:t> Fabric Core through PCIe Link</a:t>
              </a:r>
              <a:endParaRPr kumimoji="0" lang="en-US" sz="1200" b="1" i="0" u="none" strike="noStrike" cap="none" normalizeH="0" baseline="0" dirty="0" smtClean="0">
                <a:ln>
                  <a:noFill/>
                </a:ln>
                <a:solidFill>
                  <a:schemeClr val="bg1"/>
                </a:solidFill>
                <a:effectLst/>
                <a:latin typeface="Arial" charset="0"/>
              </a:endParaRPr>
            </a:p>
          </p:txBody>
        </p:sp>
      </p:grpSp>
      <p:sp>
        <p:nvSpPr>
          <p:cNvPr id="13" name="Down Arrow Callout 12"/>
          <p:cNvSpPr/>
          <p:nvPr/>
        </p:nvSpPr>
        <p:spPr bwMode="auto">
          <a:xfrm>
            <a:off x="4774466" y="2374901"/>
            <a:ext cx="1548993" cy="916420"/>
          </a:xfrm>
          <a:prstGeom prst="downArrowCallou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Configure Periphery and HIP through EPCS</a:t>
            </a:r>
            <a:r>
              <a:rPr kumimoji="0" lang="en-US" sz="1100" b="1" i="0" u="none" strike="noStrike" cap="none" normalizeH="0" dirty="0" smtClean="0">
                <a:ln>
                  <a:noFill/>
                </a:ln>
                <a:solidFill>
                  <a:schemeClr val="bg1"/>
                </a:solidFill>
                <a:effectLst/>
                <a:latin typeface="Arial" charset="0"/>
              </a:rPr>
              <a:t> or EPCQ</a:t>
            </a:r>
            <a:endParaRPr kumimoji="0" lang="en-US" sz="1100" b="1" i="0" u="none" strike="noStrike" cap="none" normalizeH="0" baseline="0" dirty="0" smtClean="0">
              <a:ln>
                <a:noFill/>
              </a:ln>
              <a:solidFill>
                <a:schemeClr val="bg1"/>
              </a:solidFill>
              <a:effectLst/>
              <a:latin typeface="Arial" charset="0"/>
            </a:endParaRPr>
          </a:p>
        </p:txBody>
      </p:sp>
      <p:sp>
        <p:nvSpPr>
          <p:cNvPr id="14" name="Down Arrow Callout 13"/>
          <p:cNvSpPr/>
          <p:nvPr/>
        </p:nvSpPr>
        <p:spPr bwMode="auto">
          <a:xfrm>
            <a:off x="5155671" y="3307542"/>
            <a:ext cx="1646311" cy="916420"/>
          </a:xfrm>
          <a:prstGeom prst="downArrowCallou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solidFill>
                  <a:schemeClr val="bg1"/>
                </a:solidFill>
              </a:rPr>
              <a:t>PCIe Link reaches L0 State and PCIe system boots</a:t>
            </a:r>
            <a:endParaRPr kumimoji="0" lang="en-US" sz="1100" b="1" i="0" u="none" strike="noStrike" cap="none" normalizeH="0" baseline="0" dirty="0" smtClean="0">
              <a:ln>
                <a:noFill/>
              </a:ln>
              <a:solidFill>
                <a:schemeClr val="bg1"/>
              </a:solidFill>
              <a:effectLst/>
              <a:latin typeface="Arial" charset="0"/>
            </a:endParaRPr>
          </a:p>
        </p:txBody>
      </p:sp>
      <p:sp>
        <p:nvSpPr>
          <p:cNvPr id="15" name="Flowchart: Process 14"/>
          <p:cNvSpPr/>
          <p:nvPr/>
        </p:nvSpPr>
        <p:spPr bwMode="auto">
          <a:xfrm>
            <a:off x="6219826" y="5164717"/>
            <a:ext cx="1677000" cy="600134"/>
          </a:xfrm>
          <a:prstGeom prst="flowChartProcess">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Update </a:t>
            </a:r>
            <a:r>
              <a:rPr kumimoji="0" lang="en-US" sz="1100" b="1" i="0" u="none" strike="noStrike" cap="none" normalizeH="0" dirty="0" smtClean="0">
                <a:ln>
                  <a:noFill/>
                </a:ln>
                <a:solidFill>
                  <a:schemeClr val="bg1"/>
                </a:solidFill>
                <a:effectLst/>
                <a:latin typeface="Arial" charset="0"/>
              </a:rPr>
              <a:t>Fabric Core through PCIe Link</a:t>
            </a:r>
            <a:endParaRPr kumimoji="0" lang="en-US" sz="1100" b="1" i="0" u="none" strike="noStrike" cap="none" normalizeH="0" baseline="0" dirty="0" smtClean="0">
              <a:ln>
                <a:noFill/>
              </a:ln>
              <a:solidFill>
                <a:schemeClr val="bg1"/>
              </a:solidFill>
              <a:effectLst/>
              <a:latin typeface="Arial" charset="0"/>
            </a:endParaRPr>
          </a:p>
        </p:txBody>
      </p:sp>
      <p:sp>
        <p:nvSpPr>
          <p:cNvPr id="17" name="TextBox 16"/>
          <p:cNvSpPr txBox="1"/>
          <p:nvPr/>
        </p:nvSpPr>
        <p:spPr>
          <a:xfrm>
            <a:off x="6400800" y="2561437"/>
            <a:ext cx="517933" cy="276999"/>
          </a:xfrm>
          <a:prstGeom prst="rect">
            <a:avLst/>
          </a:prstGeom>
          <a:noFill/>
          <a:ln>
            <a:noFill/>
          </a:ln>
        </p:spPr>
        <p:txBody>
          <a:bodyPr wrap="square" rtlCol="0">
            <a:spAutoFit/>
          </a:bodyPr>
          <a:lstStyle/>
          <a:p>
            <a:r>
              <a:rPr lang="en-US" sz="1200" b="1" dirty="0" smtClean="0"/>
              <a:t>OR</a:t>
            </a:r>
            <a:endParaRPr lang="en-US" sz="1200" b="1" dirty="0"/>
          </a:p>
        </p:txBody>
      </p:sp>
      <p:sp>
        <p:nvSpPr>
          <p:cNvPr id="18" name="Flowchart: Process 17"/>
          <p:cNvSpPr/>
          <p:nvPr/>
        </p:nvSpPr>
        <p:spPr bwMode="auto">
          <a:xfrm>
            <a:off x="6891191" y="2391123"/>
            <a:ext cx="1500334" cy="794771"/>
          </a:xfrm>
          <a:prstGeom prst="flowChartProcess">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eaLnBrk="0" hangingPunct="0"/>
            <a:r>
              <a:rPr lang="en-US" sz="1100" b="1" dirty="0" smtClean="0">
                <a:solidFill>
                  <a:schemeClr val="bg1"/>
                </a:solidFill>
              </a:rPr>
              <a:t>Configure Entire Device with Standard Configuration</a:t>
            </a:r>
          </a:p>
        </p:txBody>
      </p:sp>
      <p:sp>
        <p:nvSpPr>
          <p:cNvPr id="19" name="Down Arrow Callout 18"/>
          <p:cNvSpPr/>
          <p:nvPr/>
        </p:nvSpPr>
        <p:spPr bwMode="auto">
          <a:xfrm>
            <a:off x="5577401" y="4232073"/>
            <a:ext cx="1646311" cy="916420"/>
          </a:xfrm>
          <a:prstGeom prst="downArrowCallou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solidFill>
                  <a:schemeClr val="bg1"/>
                </a:solidFill>
              </a:rPr>
              <a:t>Configure Fabric Core through PCIe Link</a:t>
            </a:r>
            <a:endParaRPr kumimoji="0" lang="en-US" sz="1100" b="1" i="0" u="none" strike="noStrike" cap="none" normalizeH="0" baseline="0" dirty="0" smtClean="0">
              <a:ln>
                <a:noFill/>
              </a:ln>
              <a:solidFill>
                <a:schemeClr val="bg1"/>
              </a:solidFill>
              <a:effectLst/>
              <a:latin typeface="Arial" charset="0"/>
            </a:endParaRPr>
          </a:p>
        </p:txBody>
      </p:sp>
      <p:sp>
        <p:nvSpPr>
          <p:cNvPr id="20" name="Down Arrow 19"/>
          <p:cNvSpPr/>
          <p:nvPr/>
        </p:nvSpPr>
        <p:spPr bwMode="auto">
          <a:xfrm>
            <a:off x="7419975" y="3147807"/>
            <a:ext cx="460625" cy="2003149"/>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23" name="Rectangle 4"/>
          <p:cNvSpPr txBox="1">
            <a:spLocks noChangeArrowheads="1"/>
          </p:cNvSpPr>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BD3633-7A79-4899-981C-57CF7336BC8A}"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Box 23"/>
          <p:cNvSpPr txBox="1"/>
          <p:nvPr/>
        </p:nvSpPr>
        <p:spPr>
          <a:xfrm>
            <a:off x="5127171" y="2115457"/>
            <a:ext cx="715260" cy="276999"/>
          </a:xfrm>
          <a:prstGeom prst="rect">
            <a:avLst/>
          </a:prstGeom>
          <a:noFill/>
        </p:spPr>
        <p:txBody>
          <a:bodyPr wrap="none" rtlCol="0">
            <a:spAutoFit/>
          </a:bodyPr>
          <a:lstStyle/>
          <a:p>
            <a:r>
              <a:rPr lang="en-GB" sz="1200" b="1" dirty="0" smtClean="0"/>
              <a:t>Mode 2</a:t>
            </a:r>
            <a:endParaRPr lang="en-GB" sz="1200" b="1" dirty="0"/>
          </a:p>
        </p:txBody>
      </p:sp>
      <p:sp>
        <p:nvSpPr>
          <p:cNvPr id="25" name="TextBox 24"/>
          <p:cNvSpPr txBox="1"/>
          <p:nvPr/>
        </p:nvSpPr>
        <p:spPr>
          <a:xfrm>
            <a:off x="7249885" y="2124529"/>
            <a:ext cx="715260" cy="276999"/>
          </a:xfrm>
          <a:prstGeom prst="rect">
            <a:avLst/>
          </a:prstGeom>
          <a:noFill/>
        </p:spPr>
        <p:txBody>
          <a:bodyPr wrap="none" rtlCol="0">
            <a:spAutoFit/>
          </a:bodyPr>
          <a:lstStyle/>
          <a:p>
            <a:r>
              <a:rPr lang="en-GB" sz="1200" b="1" dirty="0" smtClean="0"/>
              <a:t>Mode 3</a:t>
            </a:r>
            <a:endParaRPr lang="en-GB" sz="1200" b="1" dirty="0"/>
          </a:p>
        </p:txBody>
      </p:sp>
      <p:sp>
        <p:nvSpPr>
          <p:cNvPr id="26" name="TextBox 25"/>
          <p:cNvSpPr txBox="1"/>
          <p:nvPr/>
        </p:nvSpPr>
        <p:spPr>
          <a:xfrm>
            <a:off x="2111828" y="2222500"/>
            <a:ext cx="715260" cy="276999"/>
          </a:xfrm>
          <a:prstGeom prst="rect">
            <a:avLst/>
          </a:prstGeom>
          <a:noFill/>
        </p:spPr>
        <p:txBody>
          <a:bodyPr wrap="none" rtlCol="0">
            <a:spAutoFit/>
          </a:bodyPr>
          <a:lstStyle/>
          <a:p>
            <a:r>
              <a:rPr lang="en-GB" sz="1200" b="1" dirty="0" smtClean="0"/>
              <a:t>Mode 2</a:t>
            </a:r>
            <a:endParaRPr lang="en-GB"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srcRect/>
          <a:stretch>
            <a:fillRect/>
          </a:stretch>
        </p:blipFill>
        <p:spPr bwMode="auto">
          <a:xfrm>
            <a:off x="479684" y="1579268"/>
            <a:ext cx="3952875" cy="3571875"/>
          </a:xfrm>
          <a:prstGeom prst="rect">
            <a:avLst/>
          </a:prstGeom>
          <a:noFill/>
          <a:ln w="9525">
            <a:noFill/>
            <a:miter lim="800000"/>
            <a:headEnd/>
            <a:tailEnd/>
          </a:ln>
        </p:spPr>
      </p:pic>
      <p:pic>
        <p:nvPicPr>
          <p:cNvPr id="27650" name="Picture 2"/>
          <p:cNvPicPr>
            <a:picLocks noChangeAspect="1" noChangeArrowheads="1"/>
          </p:cNvPicPr>
          <p:nvPr/>
        </p:nvPicPr>
        <p:blipFill>
          <a:blip r:embed="rId4"/>
          <a:srcRect/>
          <a:stretch>
            <a:fillRect/>
          </a:stretch>
        </p:blipFill>
        <p:spPr bwMode="auto">
          <a:xfrm>
            <a:off x="4902828" y="1675294"/>
            <a:ext cx="3952875" cy="3486150"/>
          </a:xfrm>
          <a:prstGeom prst="rect">
            <a:avLst/>
          </a:prstGeom>
          <a:noFill/>
          <a:ln w="9525">
            <a:noFill/>
            <a:miter lim="800000"/>
            <a:headEnd/>
            <a:tailEnd/>
          </a:ln>
        </p:spPr>
      </p:pic>
      <p:sp>
        <p:nvSpPr>
          <p:cNvPr id="6" name="Rectangle 4"/>
          <p:cNvSpPr txBox="1">
            <a:spLocks noChangeArrowheads="1"/>
          </p:cNvSpPr>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BD3633-7A79-4899-981C-57CF7336BC8A}"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6"/>
          <p:cNvSpPr>
            <a:spLocks noGrp="1"/>
          </p:cNvSpPr>
          <p:nvPr>
            <p:ph type="title"/>
          </p:nvPr>
        </p:nvSpPr>
        <p:spPr>
          <a:xfrm>
            <a:off x="350838" y="273050"/>
            <a:ext cx="8793162" cy="914400"/>
          </a:xfrm>
        </p:spPr>
        <p:txBody>
          <a:bodyPr/>
          <a:lstStyle/>
          <a:p>
            <a:r>
              <a:rPr lang="en-US" sz="3100" dirty="0" smtClean="0"/>
              <a:t>Examples of Configuration Schemes</a:t>
            </a:r>
            <a:endParaRPr lang="en-US" sz="3100" dirty="0"/>
          </a:p>
        </p:txBody>
      </p:sp>
      <p:sp>
        <p:nvSpPr>
          <p:cNvPr id="8" name="Rectangle 7"/>
          <p:cNvSpPr/>
          <p:nvPr/>
        </p:nvSpPr>
        <p:spPr bwMode="auto">
          <a:xfrm>
            <a:off x="2458386" y="3492708"/>
            <a:ext cx="1971206" cy="176134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FPGA</a:t>
            </a:r>
          </a:p>
        </p:txBody>
      </p:sp>
      <p:sp>
        <p:nvSpPr>
          <p:cNvPr id="9" name="Rectangle 8"/>
          <p:cNvSpPr/>
          <p:nvPr/>
        </p:nvSpPr>
        <p:spPr bwMode="auto">
          <a:xfrm>
            <a:off x="2458386" y="4459574"/>
            <a:ext cx="559134" cy="79447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PCle</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HIP</a:t>
            </a:r>
            <a:endParaRPr kumimoji="0" lang="en-US" sz="1200" b="1"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2803159" y="3492708"/>
            <a:ext cx="1274163" cy="52465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Config Control</a:t>
            </a:r>
            <a:r>
              <a:rPr kumimoji="0" lang="en-US" sz="1200" b="1" i="0" u="none" strike="noStrike" cap="none" normalizeH="0" dirty="0" smtClean="0">
                <a:ln>
                  <a:noFill/>
                </a:ln>
                <a:solidFill>
                  <a:schemeClr val="bg1"/>
                </a:solidFill>
                <a:effectLst/>
                <a:latin typeface="Arial" charset="0"/>
              </a:rPr>
              <a:t> Block</a:t>
            </a:r>
            <a:endParaRPr kumimoji="0" lang="en-US" sz="1200" b="1" i="0" u="none" strike="noStrike" cap="none" normalizeH="0" baseline="0" dirty="0" smtClean="0">
              <a:ln>
                <a:noFill/>
              </a:ln>
              <a:solidFill>
                <a:schemeClr val="bg1"/>
              </a:solidFill>
              <a:effectLst/>
              <a:latin typeface="Arial" charset="0"/>
            </a:endParaRPr>
          </a:p>
        </p:txBody>
      </p:sp>
      <p:cxnSp>
        <p:nvCxnSpPr>
          <p:cNvPr id="12" name="Straight Arrow Connector 11"/>
          <p:cNvCxnSpPr/>
          <p:nvPr/>
        </p:nvCxnSpPr>
        <p:spPr bwMode="auto">
          <a:xfrm rot="5400000" flipH="1" flipV="1">
            <a:off x="2788169" y="4024859"/>
            <a:ext cx="427220" cy="42722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13" name="Rectangle 12"/>
          <p:cNvSpPr/>
          <p:nvPr/>
        </p:nvSpPr>
        <p:spPr bwMode="auto">
          <a:xfrm>
            <a:off x="6880485" y="3492708"/>
            <a:ext cx="1971206" cy="176134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FPGA</a:t>
            </a:r>
          </a:p>
        </p:txBody>
      </p:sp>
      <p:sp>
        <p:nvSpPr>
          <p:cNvPr id="14" name="Rectangle 13"/>
          <p:cNvSpPr/>
          <p:nvPr/>
        </p:nvSpPr>
        <p:spPr bwMode="auto">
          <a:xfrm>
            <a:off x="6880484" y="4459574"/>
            <a:ext cx="556635" cy="79447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PCle</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HIP</a:t>
            </a:r>
            <a:endParaRPr kumimoji="0" lang="en-US" sz="1200" b="1" i="0" u="none" strike="noStrike" cap="none" normalizeH="0" baseline="0" dirty="0" smtClean="0">
              <a:ln>
                <a:noFill/>
              </a:ln>
              <a:solidFill>
                <a:schemeClr val="bg1"/>
              </a:solidFill>
              <a:effectLst/>
              <a:latin typeface="Arial" charset="0"/>
            </a:endParaRPr>
          </a:p>
        </p:txBody>
      </p:sp>
      <p:sp>
        <p:nvSpPr>
          <p:cNvPr id="15" name="Rectangle 14"/>
          <p:cNvSpPr/>
          <p:nvPr/>
        </p:nvSpPr>
        <p:spPr bwMode="auto">
          <a:xfrm>
            <a:off x="7225258" y="3492708"/>
            <a:ext cx="1274163" cy="52465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Config Control</a:t>
            </a:r>
            <a:r>
              <a:rPr kumimoji="0" lang="en-US" sz="1200" b="1" i="0" u="none" strike="noStrike" cap="none" normalizeH="0" dirty="0" smtClean="0">
                <a:ln>
                  <a:noFill/>
                </a:ln>
                <a:solidFill>
                  <a:schemeClr val="bg1"/>
                </a:solidFill>
                <a:effectLst/>
                <a:latin typeface="Arial" charset="0"/>
              </a:rPr>
              <a:t> Block</a:t>
            </a:r>
            <a:endParaRPr kumimoji="0" lang="en-US" sz="1200" b="1" i="0" u="none" strike="noStrike" cap="none" normalizeH="0" baseline="0" dirty="0" smtClean="0">
              <a:ln>
                <a:noFill/>
              </a:ln>
              <a:solidFill>
                <a:schemeClr val="bg1"/>
              </a:solidFill>
              <a:effectLst/>
              <a:latin typeface="Arial" charset="0"/>
            </a:endParaRPr>
          </a:p>
        </p:txBody>
      </p:sp>
      <p:cxnSp>
        <p:nvCxnSpPr>
          <p:cNvPr id="16" name="Straight Arrow Connector 15"/>
          <p:cNvCxnSpPr/>
          <p:nvPr/>
        </p:nvCxnSpPr>
        <p:spPr bwMode="auto">
          <a:xfrm rot="5400000" flipH="1" flipV="1">
            <a:off x="7210268" y="4024859"/>
            <a:ext cx="427220" cy="42722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17" name="Rectangle 16"/>
          <p:cNvSpPr/>
          <p:nvPr/>
        </p:nvSpPr>
        <p:spPr bwMode="auto">
          <a:xfrm>
            <a:off x="3020519" y="2121108"/>
            <a:ext cx="824460" cy="71203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Serial</a:t>
            </a:r>
            <a:r>
              <a:rPr lang="en-US" sz="1100" b="1" dirty="0" smtClean="0">
                <a:solidFill>
                  <a:schemeClr val="bg1"/>
                </a:solidFill>
              </a:rPr>
              <a:t> or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Quad</a:t>
            </a:r>
            <a:r>
              <a:rPr kumimoji="0" lang="en-US" sz="1100" b="1" i="0" u="none" strike="noStrike" cap="none" normalizeH="0" dirty="0" smtClean="0">
                <a:ln>
                  <a:noFill/>
                </a:ln>
                <a:solidFill>
                  <a:schemeClr val="bg1"/>
                </a:solidFill>
                <a:effectLst/>
                <a:latin typeface="Arial" charset="0"/>
              </a:rPr>
              <a:t> Flash</a:t>
            </a:r>
            <a:endParaRPr kumimoji="0" lang="en-US" sz="1100" b="1" i="0" u="none" strike="noStrike" cap="none" normalizeH="0" baseline="0" dirty="0" smtClean="0">
              <a:ln>
                <a:noFill/>
              </a:ln>
              <a:solidFill>
                <a:schemeClr val="bg1"/>
              </a:solidFill>
              <a:effectLst/>
              <a:latin typeface="Arial" charset="0"/>
            </a:endParaRPr>
          </a:p>
        </p:txBody>
      </p:sp>
      <p:sp>
        <p:nvSpPr>
          <p:cNvPr id="18" name="Rectangle 17"/>
          <p:cNvSpPr/>
          <p:nvPr/>
        </p:nvSpPr>
        <p:spPr bwMode="auto">
          <a:xfrm>
            <a:off x="6498237" y="2136098"/>
            <a:ext cx="824460" cy="71203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Parallel</a:t>
            </a: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solidFill>
                  <a:schemeClr val="bg1"/>
                </a:solidFill>
              </a:rPr>
              <a:t>Flash or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EPCQx4</a:t>
            </a:r>
          </a:p>
        </p:txBody>
      </p:sp>
      <p:sp>
        <p:nvSpPr>
          <p:cNvPr id="19" name="Rectangle 18"/>
          <p:cNvSpPr/>
          <p:nvPr/>
        </p:nvSpPr>
        <p:spPr bwMode="auto">
          <a:xfrm>
            <a:off x="7600012" y="2136098"/>
            <a:ext cx="614597" cy="71203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MAX</a:t>
            </a: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solidFill>
                  <a:schemeClr val="bg1"/>
                </a:solidFill>
              </a:rPr>
              <a:t>CPLD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rPr>
              <a:t>(PFL)</a:t>
            </a:r>
          </a:p>
        </p:txBody>
      </p:sp>
      <p:sp>
        <p:nvSpPr>
          <p:cNvPr id="20" name="TextBox 19"/>
          <p:cNvSpPr txBox="1"/>
          <p:nvPr/>
        </p:nvSpPr>
        <p:spPr>
          <a:xfrm>
            <a:off x="7210269" y="1566473"/>
            <a:ext cx="1184223" cy="430887"/>
          </a:xfrm>
          <a:prstGeom prst="rect">
            <a:avLst/>
          </a:prstGeom>
          <a:solidFill>
            <a:schemeClr val="bg1"/>
          </a:solidFill>
        </p:spPr>
        <p:txBody>
          <a:bodyPr wrap="square" rtlCol="0">
            <a:spAutoFit/>
          </a:bodyPr>
          <a:lstStyle/>
          <a:p>
            <a:pPr algn="ctr"/>
            <a:r>
              <a:rPr lang="en-US" sz="1100" dirty="0" smtClean="0"/>
              <a:t>CPLD</a:t>
            </a:r>
          </a:p>
          <a:p>
            <a:pPr algn="ctr"/>
            <a:r>
              <a:rPr lang="en-US" sz="1100" dirty="0" smtClean="0"/>
              <a:t>Programming</a:t>
            </a:r>
            <a:endParaRPr lang="en-US" sz="1100" dirty="0"/>
          </a:p>
        </p:txBody>
      </p:sp>
      <p:sp>
        <p:nvSpPr>
          <p:cNvPr id="21" name="TextBox 20"/>
          <p:cNvSpPr txBox="1"/>
          <p:nvPr/>
        </p:nvSpPr>
        <p:spPr>
          <a:xfrm>
            <a:off x="6213424" y="1566473"/>
            <a:ext cx="989350" cy="430887"/>
          </a:xfrm>
          <a:prstGeom prst="rect">
            <a:avLst/>
          </a:prstGeom>
          <a:solidFill>
            <a:schemeClr val="bg1"/>
          </a:solidFill>
        </p:spPr>
        <p:txBody>
          <a:bodyPr wrap="square" rtlCol="0">
            <a:spAutoFit/>
          </a:bodyPr>
          <a:lstStyle/>
          <a:p>
            <a:pPr algn="ctr"/>
            <a:r>
              <a:rPr lang="en-US" sz="1100" dirty="0" smtClean="0">
                <a:solidFill>
                  <a:srgbClr val="0070C0"/>
                </a:solidFill>
              </a:rPr>
              <a:t>Download</a:t>
            </a:r>
          </a:p>
          <a:p>
            <a:pPr algn="ctr"/>
            <a:r>
              <a:rPr lang="en-US" sz="1100" dirty="0" smtClean="0">
                <a:solidFill>
                  <a:srgbClr val="0070C0"/>
                </a:solidFill>
              </a:rPr>
              <a:t>Cable</a:t>
            </a:r>
            <a:endParaRPr lang="en-US" sz="1100" dirty="0">
              <a:solidFill>
                <a:srgbClr val="0070C0"/>
              </a:solidFill>
            </a:endParaRPr>
          </a:p>
        </p:txBody>
      </p:sp>
      <p:sp>
        <p:nvSpPr>
          <p:cNvPr id="22" name="TextBox 21"/>
          <p:cNvSpPr txBox="1"/>
          <p:nvPr/>
        </p:nvSpPr>
        <p:spPr>
          <a:xfrm>
            <a:off x="712033" y="4242216"/>
            <a:ext cx="1326629" cy="600164"/>
          </a:xfrm>
          <a:prstGeom prst="rect">
            <a:avLst/>
          </a:prstGeom>
          <a:solidFill>
            <a:schemeClr val="bg1"/>
          </a:solidFill>
        </p:spPr>
        <p:txBody>
          <a:bodyPr wrap="square" rtlCol="0">
            <a:spAutoFit/>
          </a:bodyPr>
          <a:lstStyle/>
          <a:p>
            <a:pPr algn="ctr"/>
            <a:r>
              <a:rPr lang="en-US" sz="1100" dirty="0" smtClean="0">
                <a:solidFill>
                  <a:srgbClr val="0070C0"/>
                </a:solidFill>
              </a:rPr>
              <a:t>CvP using </a:t>
            </a:r>
            <a:r>
              <a:rPr lang="en-US" sz="1100" dirty="0" err="1" smtClean="0">
                <a:solidFill>
                  <a:srgbClr val="0070C0"/>
                </a:solidFill>
              </a:rPr>
              <a:t>PCle</a:t>
            </a:r>
            <a:endParaRPr lang="en-US" sz="1100" dirty="0" smtClean="0">
              <a:solidFill>
                <a:srgbClr val="0070C0"/>
              </a:solidFill>
            </a:endParaRPr>
          </a:p>
          <a:p>
            <a:pPr algn="ctr"/>
            <a:r>
              <a:rPr lang="en-US" sz="1100" dirty="0" smtClean="0">
                <a:solidFill>
                  <a:srgbClr val="0070C0"/>
                </a:solidFill>
              </a:rPr>
              <a:t>(Config via  Protocol </a:t>
            </a:r>
            <a:r>
              <a:rPr lang="en-US" sz="1100" dirty="0" err="1" smtClean="0">
                <a:solidFill>
                  <a:srgbClr val="0070C0"/>
                </a:solidFill>
              </a:rPr>
              <a:t>PCle</a:t>
            </a:r>
            <a:r>
              <a:rPr lang="en-US" sz="1100" dirty="0" smtClean="0">
                <a:solidFill>
                  <a:srgbClr val="0070C0"/>
                </a:solidFill>
              </a:rPr>
              <a:t>)</a:t>
            </a:r>
            <a:endParaRPr lang="en-US" sz="1100" dirty="0">
              <a:solidFill>
                <a:srgbClr val="0070C0"/>
              </a:solidFill>
            </a:endParaRPr>
          </a:p>
        </p:txBody>
      </p:sp>
      <p:sp>
        <p:nvSpPr>
          <p:cNvPr id="24" name="TextBox 23"/>
          <p:cNvSpPr txBox="1"/>
          <p:nvPr/>
        </p:nvSpPr>
        <p:spPr>
          <a:xfrm>
            <a:off x="1986196" y="2923082"/>
            <a:ext cx="1071797" cy="430887"/>
          </a:xfrm>
          <a:prstGeom prst="rect">
            <a:avLst/>
          </a:prstGeom>
          <a:solidFill>
            <a:schemeClr val="bg1"/>
          </a:solidFill>
        </p:spPr>
        <p:txBody>
          <a:bodyPr wrap="square" rtlCol="0">
            <a:spAutoFit/>
          </a:bodyPr>
          <a:lstStyle/>
          <a:p>
            <a:pPr algn="ctr"/>
            <a:r>
              <a:rPr lang="en-US" sz="1100" dirty="0" smtClean="0"/>
              <a:t>AS, AQ</a:t>
            </a:r>
          </a:p>
          <a:p>
            <a:pPr algn="ctr"/>
            <a:r>
              <a:rPr lang="en-US" sz="1100" dirty="0" smtClean="0"/>
              <a:t>Device Config</a:t>
            </a:r>
            <a:endParaRPr lang="en-US" sz="1100" dirty="0"/>
          </a:p>
        </p:txBody>
      </p:sp>
      <p:sp>
        <p:nvSpPr>
          <p:cNvPr id="25" name="TextBox 24"/>
          <p:cNvSpPr txBox="1"/>
          <p:nvPr/>
        </p:nvSpPr>
        <p:spPr>
          <a:xfrm>
            <a:off x="8117174" y="2938073"/>
            <a:ext cx="727024" cy="430887"/>
          </a:xfrm>
          <a:prstGeom prst="rect">
            <a:avLst/>
          </a:prstGeom>
          <a:solidFill>
            <a:schemeClr val="bg1"/>
          </a:solidFill>
        </p:spPr>
        <p:txBody>
          <a:bodyPr wrap="square" rtlCol="0">
            <a:spAutoFit/>
          </a:bodyPr>
          <a:lstStyle/>
          <a:p>
            <a:r>
              <a:rPr lang="en-US" sz="1100" dirty="0" smtClean="0"/>
              <a:t>Passive</a:t>
            </a:r>
          </a:p>
          <a:p>
            <a:r>
              <a:rPr lang="en-US" sz="1100" dirty="0" smtClean="0"/>
              <a:t>Serial</a:t>
            </a:r>
            <a:endParaRPr lang="en-US" sz="1100" dirty="0"/>
          </a:p>
        </p:txBody>
      </p:sp>
      <p:sp>
        <p:nvSpPr>
          <p:cNvPr id="26" name="TextBox 25"/>
          <p:cNvSpPr txBox="1"/>
          <p:nvPr/>
        </p:nvSpPr>
        <p:spPr>
          <a:xfrm>
            <a:off x="6505731" y="2848132"/>
            <a:ext cx="966865" cy="600164"/>
          </a:xfrm>
          <a:prstGeom prst="rect">
            <a:avLst/>
          </a:prstGeom>
          <a:solidFill>
            <a:schemeClr val="bg1"/>
          </a:solidFill>
        </p:spPr>
        <p:txBody>
          <a:bodyPr wrap="square" rtlCol="0">
            <a:spAutoFit/>
          </a:bodyPr>
          <a:lstStyle/>
          <a:p>
            <a:pPr algn="r"/>
            <a:r>
              <a:rPr lang="en-US" sz="1100" dirty="0" smtClean="0"/>
              <a:t>FPP with</a:t>
            </a:r>
          </a:p>
          <a:p>
            <a:pPr algn="r"/>
            <a:r>
              <a:rPr lang="en-US" sz="1100" dirty="0" smtClean="0"/>
              <a:t>PFL</a:t>
            </a:r>
          </a:p>
          <a:p>
            <a:pPr algn="r"/>
            <a:r>
              <a:rPr lang="en-US" sz="1100" dirty="0" smtClean="0"/>
              <a:t>Smart Host</a:t>
            </a:r>
            <a:endParaRPr lang="en-US" sz="1100" dirty="0"/>
          </a:p>
        </p:txBody>
      </p:sp>
      <p:sp>
        <p:nvSpPr>
          <p:cNvPr id="27" name="TextBox 26"/>
          <p:cNvSpPr txBox="1"/>
          <p:nvPr/>
        </p:nvSpPr>
        <p:spPr>
          <a:xfrm>
            <a:off x="2840637" y="1394086"/>
            <a:ext cx="1184223" cy="600164"/>
          </a:xfrm>
          <a:prstGeom prst="rect">
            <a:avLst/>
          </a:prstGeom>
          <a:solidFill>
            <a:schemeClr val="bg1"/>
          </a:solidFill>
        </p:spPr>
        <p:txBody>
          <a:bodyPr wrap="square" rtlCol="0">
            <a:spAutoFit/>
          </a:bodyPr>
          <a:lstStyle/>
          <a:p>
            <a:pPr algn="ctr"/>
            <a:r>
              <a:rPr lang="en-US" sz="1100" dirty="0" smtClean="0"/>
              <a:t>Direct EPCS</a:t>
            </a:r>
          </a:p>
          <a:p>
            <a:pPr algn="ctr"/>
            <a:r>
              <a:rPr lang="en-US" sz="1100" dirty="0" smtClean="0"/>
              <a:t>or EPCQ</a:t>
            </a:r>
          </a:p>
          <a:p>
            <a:pPr algn="ctr"/>
            <a:r>
              <a:rPr lang="en-US" sz="1100" dirty="0" smtClean="0"/>
              <a:t>Flash prog</a:t>
            </a:r>
            <a:endParaRPr lang="en-US" sz="1100" dirty="0"/>
          </a:p>
        </p:txBody>
      </p:sp>
      <p:sp>
        <p:nvSpPr>
          <p:cNvPr id="28" name="TextBox 27"/>
          <p:cNvSpPr txBox="1"/>
          <p:nvPr/>
        </p:nvSpPr>
        <p:spPr>
          <a:xfrm>
            <a:off x="1843792" y="1566473"/>
            <a:ext cx="989350" cy="430887"/>
          </a:xfrm>
          <a:prstGeom prst="rect">
            <a:avLst/>
          </a:prstGeom>
          <a:solidFill>
            <a:schemeClr val="bg1"/>
          </a:solidFill>
        </p:spPr>
        <p:txBody>
          <a:bodyPr wrap="square" rtlCol="0">
            <a:spAutoFit/>
          </a:bodyPr>
          <a:lstStyle/>
          <a:p>
            <a:pPr algn="ctr"/>
            <a:r>
              <a:rPr lang="en-US" sz="1100" dirty="0" smtClean="0">
                <a:solidFill>
                  <a:srgbClr val="0070C0"/>
                </a:solidFill>
              </a:rPr>
              <a:t>Download</a:t>
            </a:r>
          </a:p>
          <a:p>
            <a:pPr algn="ctr"/>
            <a:r>
              <a:rPr lang="en-US" sz="1100" dirty="0" smtClean="0">
                <a:solidFill>
                  <a:srgbClr val="0070C0"/>
                </a:solidFill>
              </a:rPr>
              <a:t>Cable</a:t>
            </a:r>
            <a:endParaRPr lang="en-US" sz="1100" dirty="0">
              <a:solidFill>
                <a:srgbClr val="0070C0"/>
              </a:solidFill>
            </a:endParaRPr>
          </a:p>
        </p:txBody>
      </p:sp>
      <p:sp>
        <p:nvSpPr>
          <p:cNvPr id="29" name="Rectangle 28"/>
          <p:cNvSpPr/>
          <p:nvPr/>
        </p:nvSpPr>
        <p:spPr bwMode="auto">
          <a:xfrm>
            <a:off x="779488" y="1708880"/>
            <a:ext cx="614597" cy="344773"/>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Host</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CPU</a:t>
            </a:r>
            <a:endParaRPr kumimoji="0" lang="en-US" sz="1200" b="1"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5216575" y="1701385"/>
            <a:ext cx="614597" cy="344773"/>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Host</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t>CPU</a:t>
            </a:r>
            <a:endParaRPr kumimoji="0" lang="en-US" sz="1200" b="1"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5748728" y="1963713"/>
            <a:ext cx="404734" cy="23234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USB</a:t>
            </a:r>
          </a:p>
          <a:p>
            <a:pPr marL="0" marR="0" indent="0" algn="ctr" defTabSz="914400" rtl="0" eaLnBrk="0" fontAlgn="base" latinLnBrk="0" hangingPunct="0">
              <a:lnSpc>
                <a:spcPct val="100000"/>
              </a:lnSpc>
              <a:spcBef>
                <a:spcPct val="0"/>
              </a:spcBef>
              <a:spcAft>
                <a:spcPct val="0"/>
              </a:spcAft>
              <a:buClrTx/>
              <a:buSzTx/>
              <a:buFontTx/>
              <a:buNone/>
              <a:tabLst/>
            </a:pPr>
            <a:r>
              <a:rPr lang="en-US" sz="800" b="1" dirty="0" smtClean="0"/>
              <a:t>Port</a:t>
            </a:r>
            <a:endParaRPr kumimoji="0" lang="en-US" sz="800" b="1" i="0" u="none" strike="noStrike" cap="none" normalizeH="0" baseline="0" dirty="0" smtClean="0">
              <a:ln>
                <a:noFill/>
              </a:ln>
              <a:solidFill>
                <a:schemeClr val="tx1"/>
              </a:solidFill>
              <a:effectLst/>
              <a:latin typeface="Arial" charset="0"/>
            </a:endParaRPr>
          </a:p>
        </p:txBody>
      </p:sp>
      <p:sp>
        <p:nvSpPr>
          <p:cNvPr id="32" name="Rectangle 31"/>
          <p:cNvSpPr/>
          <p:nvPr/>
        </p:nvSpPr>
        <p:spPr bwMode="auto">
          <a:xfrm>
            <a:off x="5692462" y="3387777"/>
            <a:ext cx="461000" cy="308459"/>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b="1" dirty="0" smtClean="0"/>
              <a:t>PCIe</a:t>
            </a:r>
            <a:endParaRPr kumimoji="0" lang="en-US" sz="8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800" b="1" dirty="0" smtClean="0"/>
              <a:t>Port</a:t>
            </a:r>
            <a:endParaRPr kumimoji="0" lang="en-US" sz="800" b="1" i="0" u="none" strike="noStrike" cap="none" normalizeH="0" baseline="0" dirty="0" smtClean="0">
              <a:ln>
                <a:noFill/>
              </a:ln>
              <a:solidFill>
                <a:schemeClr val="tx1"/>
              </a:solidFill>
              <a:effectLst/>
              <a:latin typeface="Arial" charset="0"/>
            </a:endParaRPr>
          </a:p>
        </p:txBody>
      </p:sp>
      <p:sp>
        <p:nvSpPr>
          <p:cNvPr id="33" name="Rectangle 32"/>
          <p:cNvSpPr/>
          <p:nvPr/>
        </p:nvSpPr>
        <p:spPr bwMode="auto">
          <a:xfrm>
            <a:off x="1311639" y="1933733"/>
            <a:ext cx="404734" cy="23234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USB</a:t>
            </a:r>
          </a:p>
          <a:p>
            <a:pPr marL="0" marR="0" indent="0" algn="ctr" defTabSz="914400" rtl="0" eaLnBrk="0" fontAlgn="base" latinLnBrk="0" hangingPunct="0">
              <a:lnSpc>
                <a:spcPct val="100000"/>
              </a:lnSpc>
              <a:spcBef>
                <a:spcPct val="0"/>
              </a:spcBef>
              <a:spcAft>
                <a:spcPct val="0"/>
              </a:spcAft>
              <a:buClrTx/>
              <a:buSzTx/>
              <a:buFontTx/>
              <a:buNone/>
              <a:tabLst/>
            </a:pPr>
            <a:r>
              <a:rPr lang="en-US" sz="800" b="1" dirty="0" smtClean="0"/>
              <a:t>Port</a:t>
            </a:r>
            <a:endParaRPr kumimoji="0" lang="en-US" sz="800" b="1" i="0" u="none" strike="noStrike" cap="none" normalizeH="0" baseline="0" dirty="0" smtClean="0">
              <a:ln>
                <a:noFill/>
              </a:ln>
              <a:solidFill>
                <a:schemeClr val="tx1"/>
              </a:solidFill>
              <a:effectLst/>
              <a:latin typeface="Arial" charset="0"/>
            </a:endParaRPr>
          </a:p>
        </p:txBody>
      </p:sp>
      <p:sp>
        <p:nvSpPr>
          <p:cNvPr id="34" name="Rectangle 33"/>
          <p:cNvSpPr/>
          <p:nvPr/>
        </p:nvSpPr>
        <p:spPr bwMode="auto">
          <a:xfrm>
            <a:off x="1289152" y="3357799"/>
            <a:ext cx="434715" cy="232346"/>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PCle</a:t>
            </a:r>
          </a:p>
          <a:p>
            <a:pPr marL="0" marR="0" indent="0" algn="ctr" defTabSz="914400" rtl="0" eaLnBrk="0" fontAlgn="base" latinLnBrk="0" hangingPunct="0">
              <a:lnSpc>
                <a:spcPct val="100000"/>
              </a:lnSpc>
              <a:spcBef>
                <a:spcPct val="0"/>
              </a:spcBef>
              <a:spcAft>
                <a:spcPct val="0"/>
              </a:spcAft>
              <a:buClrTx/>
              <a:buSzTx/>
              <a:buFontTx/>
              <a:buNone/>
              <a:tabLst/>
            </a:pPr>
            <a:r>
              <a:rPr lang="en-US" sz="800" b="1" dirty="0" smtClean="0"/>
              <a:t>Port</a:t>
            </a:r>
            <a:endParaRPr kumimoji="0" lang="en-US" sz="800" b="1" i="0" u="none" strike="noStrike" cap="none" normalizeH="0" baseline="0" dirty="0" smtClean="0">
              <a:ln>
                <a:noFill/>
              </a:ln>
              <a:solidFill>
                <a:schemeClr val="tx1"/>
              </a:solidFill>
              <a:effectLst/>
              <a:latin typeface="Arial" charset="0"/>
            </a:endParaRPr>
          </a:p>
        </p:txBody>
      </p:sp>
      <p:sp>
        <p:nvSpPr>
          <p:cNvPr id="35" name="TextBox 34"/>
          <p:cNvSpPr txBox="1"/>
          <p:nvPr/>
        </p:nvSpPr>
        <p:spPr>
          <a:xfrm>
            <a:off x="5142366" y="4164943"/>
            <a:ext cx="1326629" cy="600164"/>
          </a:xfrm>
          <a:prstGeom prst="rect">
            <a:avLst/>
          </a:prstGeom>
          <a:solidFill>
            <a:schemeClr val="bg1"/>
          </a:solidFill>
        </p:spPr>
        <p:txBody>
          <a:bodyPr wrap="square" rtlCol="0">
            <a:spAutoFit/>
          </a:bodyPr>
          <a:lstStyle/>
          <a:p>
            <a:pPr algn="ctr"/>
            <a:r>
              <a:rPr lang="en-US" sz="1100" dirty="0" smtClean="0">
                <a:solidFill>
                  <a:srgbClr val="0070C0"/>
                </a:solidFill>
              </a:rPr>
              <a:t>CvP using </a:t>
            </a:r>
            <a:r>
              <a:rPr lang="en-US" sz="1100" dirty="0" err="1" smtClean="0">
                <a:solidFill>
                  <a:srgbClr val="0070C0"/>
                </a:solidFill>
              </a:rPr>
              <a:t>PCle</a:t>
            </a:r>
            <a:endParaRPr lang="en-US" sz="1100" dirty="0" smtClean="0">
              <a:solidFill>
                <a:srgbClr val="0070C0"/>
              </a:solidFill>
            </a:endParaRPr>
          </a:p>
          <a:p>
            <a:pPr algn="ctr"/>
            <a:r>
              <a:rPr lang="en-US" sz="1100" dirty="0" smtClean="0">
                <a:solidFill>
                  <a:srgbClr val="0070C0"/>
                </a:solidFill>
              </a:rPr>
              <a:t>(</a:t>
            </a:r>
            <a:r>
              <a:rPr lang="en-US" sz="1100" dirty="0" err="1" smtClean="0">
                <a:solidFill>
                  <a:srgbClr val="0070C0"/>
                </a:solidFill>
              </a:rPr>
              <a:t>Config</a:t>
            </a:r>
            <a:r>
              <a:rPr lang="en-US" sz="1100" dirty="0" smtClean="0">
                <a:solidFill>
                  <a:srgbClr val="0070C0"/>
                </a:solidFill>
              </a:rPr>
              <a:t> via  Protocol </a:t>
            </a:r>
            <a:r>
              <a:rPr lang="en-US" sz="1100" dirty="0" err="1" smtClean="0">
                <a:solidFill>
                  <a:srgbClr val="0070C0"/>
                </a:solidFill>
              </a:rPr>
              <a:t>PCle</a:t>
            </a:r>
            <a:r>
              <a:rPr lang="en-US" sz="1100" dirty="0" smtClean="0">
                <a:solidFill>
                  <a:srgbClr val="0070C0"/>
                </a:solidFill>
              </a:rPr>
              <a:t>)</a:t>
            </a:r>
            <a:endParaRPr lang="en-US" sz="1100"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bwMode="auto">
          <a:xfrm rot="16200000" flipH="1">
            <a:off x="2923605" y="2938598"/>
            <a:ext cx="629587" cy="112321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flipH="1" flipV="1">
            <a:off x="1342143" y="2938598"/>
            <a:ext cx="629587" cy="112321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a:off x="2004936" y="4823088"/>
            <a:ext cx="83195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5400000">
            <a:off x="3286595" y="4508295"/>
            <a:ext cx="83195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a:off x="693297" y="4635710"/>
            <a:ext cx="83195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0800000" flipH="1" flipV="1">
            <a:off x="918147" y="1982449"/>
            <a:ext cx="17913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5400000">
            <a:off x="760749" y="2896851"/>
            <a:ext cx="336529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28" name="Rectangle 2"/>
          <p:cNvSpPr>
            <a:spLocks noGrp="1" noChangeArrowheads="1"/>
          </p:cNvSpPr>
          <p:nvPr>
            <p:ph type="title"/>
          </p:nvPr>
        </p:nvSpPr>
        <p:spPr/>
        <p:txBody>
          <a:bodyPr/>
          <a:lstStyle/>
          <a:p>
            <a:r>
              <a:rPr lang="en-US" dirty="0" smtClean="0"/>
              <a:t>Examples of CvP Using PCIe</a:t>
            </a:r>
            <a:r>
              <a:rPr lang="en-US" sz="2400" dirty="0" smtClean="0"/>
              <a:t> </a:t>
            </a:r>
            <a:r>
              <a:rPr lang="en-US" dirty="0" smtClean="0"/>
              <a:t>Topologies</a:t>
            </a:r>
            <a:endParaRPr lang="en-US" sz="2400" dirty="0" smtClean="0"/>
          </a:p>
        </p:txBody>
      </p:sp>
      <p:sp>
        <p:nvSpPr>
          <p:cNvPr id="1030" name="Text Box 8"/>
          <p:cNvSpPr txBox="1">
            <a:spLocks noChangeArrowheads="1"/>
          </p:cNvSpPr>
          <p:nvPr/>
        </p:nvSpPr>
        <p:spPr bwMode="auto">
          <a:xfrm>
            <a:off x="971705" y="5629276"/>
            <a:ext cx="2744788" cy="366712"/>
          </a:xfrm>
          <a:prstGeom prst="rect">
            <a:avLst/>
          </a:prstGeom>
          <a:noFill/>
          <a:ln w="9525">
            <a:noFill/>
            <a:miter lim="800000"/>
            <a:headEnd/>
            <a:tailEnd/>
          </a:ln>
        </p:spPr>
        <p:txBody>
          <a:bodyPr wrap="none">
            <a:spAutoFit/>
          </a:bodyPr>
          <a:lstStyle/>
          <a:p>
            <a:pPr eaLnBrk="0" hangingPunct="0"/>
            <a:r>
              <a:rPr lang="en-US" sz="1600" b="1" dirty="0"/>
              <a:t>1. Switch based hierarchy</a:t>
            </a:r>
            <a:r>
              <a:rPr lang="en-US" dirty="0"/>
              <a:t> </a:t>
            </a:r>
          </a:p>
        </p:txBody>
      </p:sp>
      <p:sp>
        <p:nvSpPr>
          <p:cNvPr id="1031" name="Text Box 9"/>
          <p:cNvSpPr txBox="1">
            <a:spLocks noChangeArrowheads="1"/>
          </p:cNvSpPr>
          <p:nvPr/>
        </p:nvSpPr>
        <p:spPr bwMode="auto">
          <a:xfrm>
            <a:off x="5314378" y="5659438"/>
            <a:ext cx="2339975" cy="336550"/>
          </a:xfrm>
          <a:prstGeom prst="rect">
            <a:avLst/>
          </a:prstGeom>
          <a:noFill/>
          <a:ln w="9525">
            <a:noFill/>
            <a:miter lim="800000"/>
            <a:headEnd/>
            <a:tailEnd/>
          </a:ln>
        </p:spPr>
        <p:txBody>
          <a:bodyPr wrap="none">
            <a:spAutoFit/>
          </a:bodyPr>
          <a:lstStyle/>
          <a:p>
            <a:pPr eaLnBrk="0" hangingPunct="0"/>
            <a:r>
              <a:rPr lang="en-US" sz="1600" b="1" dirty="0"/>
              <a:t>2. Cascaded hierarchy</a:t>
            </a:r>
          </a:p>
        </p:txBody>
      </p:sp>
      <p:sp>
        <p:nvSpPr>
          <p:cNvPr id="8" name="Rectangle 4"/>
          <p:cNvSpPr txBox="1">
            <a:spLocks noChangeArrowheads="1"/>
          </p:cNvSpPr>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BD3633-7A79-4899-981C-57CF7336BC8A}"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bwMode="auto">
          <a:xfrm>
            <a:off x="2038662" y="966867"/>
            <a:ext cx="861934" cy="4572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CPU</a:t>
            </a:r>
          </a:p>
        </p:txBody>
      </p:sp>
      <p:sp>
        <p:nvSpPr>
          <p:cNvPr id="10" name="Rectangle 9"/>
          <p:cNvSpPr/>
          <p:nvPr/>
        </p:nvSpPr>
        <p:spPr bwMode="auto">
          <a:xfrm>
            <a:off x="592112" y="1746355"/>
            <a:ext cx="861934" cy="4572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Memory</a:t>
            </a:r>
          </a:p>
        </p:txBody>
      </p:sp>
      <p:sp>
        <p:nvSpPr>
          <p:cNvPr id="11" name="Rectangle 10"/>
          <p:cNvSpPr/>
          <p:nvPr/>
        </p:nvSpPr>
        <p:spPr bwMode="auto">
          <a:xfrm>
            <a:off x="1821304" y="1686394"/>
            <a:ext cx="1341620" cy="62209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Root Complex</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Arial" charset="0"/>
            </a:endParaRPr>
          </a:p>
        </p:txBody>
      </p:sp>
      <p:sp>
        <p:nvSpPr>
          <p:cNvPr id="12" name="Rectangle 11"/>
          <p:cNvSpPr/>
          <p:nvPr/>
        </p:nvSpPr>
        <p:spPr bwMode="auto">
          <a:xfrm>
            <a:off x="1978700" y="2023673"/>
            <a:ext cx="1041817" cy="284813"/>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Root Port</a:t>
            </a:r>
          </a:p>
        </p:txBody>
      </p:sp>
      <p:sp>
        <p:nvSpPr>
          <p:cNvPr id="13" name="Hexagon 12"/>
          <p:cNvSpPr/>
          <p:nvPr/>
        </p:nvSpPr>
        <p:spPr bwMode="auto">
          <a:xfrm>
            <a:off x="1918742" y="2600796"/>
            <a:ext cx="1079291" cy="930423"/>
          </a:xfrm>
          <a:prstGeom prst="hexagon">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PCle Switch</a:t>
            </a:r>
          </a:p>
        </p:txBody>
      </p:sp>
      <p:sp>
        <p:nvSpPr>
          <p:cNvPr id="18" name="Rectangle 17"/>
          <p:cNvSpPr/>
          <p:nvPr/>
        </p:nvSpPr>
        <p:spPr bwMode="auto">
          <a:xfrm>
            <a:off x="577120" y="3770027"/>
            <a:ext cx="1086788" cy="69704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FPGA #1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19" name="Rectangle 18"/>
          <p:cNvSpPr/>
          <p:nvPr/>
        </p:nvSpPr>
        <p:spPr bwMode="auto">
          <a:xfrm>
            <a:off x="689547" y="3770027"/>
            <a:ext cx="871523" cy="284813"/>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Endpoint</a:t>
            </a:r>
          </a:p>
        </p:txBody>
      </p:sp>
      <p:sp>
        <p:nvSpPr>
          <p:cNvPr id="20" name="Rectangle 19"/>
          <p:cNvSpPr/>
          <p:nvPr/>
        </p:nvSpPr>
        <p:spPr bwMode="auto">
          <a:xfrm>
            <a:off x="1903750" y="4047345"/>
            <a:ext cx="1086788" cy="69704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FPGA #(N-1)</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21" name="Rectangle 20"/>
          <p:cNvSpPr/>
          <p:nvPr/>
        </p:nvSpPr>
        <p:spPr bwMode="auto">
          <a:xfrm>
            <a:off x="2016177" y="4047345"/>
            <a:ext cx="871523" cy="284813"/>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Endpoint</a:t>
            </a:r>
          </a:p>
        </p:txBody>
      </p:sp>
      <p:sp>
        <p:nvSpPr>
          <p:cNvPr id="22" name="Rectangle 21"/>
          <p:cNvSpPr/>
          <p:nvPr/>
        </p:nvSpPr>
        <p:spPr bwMode="auto">
          <a:xfrm>
            <a:off x="3200400" y="3770027"/>
            <a:ext cx="1086788" cy="69704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p:txBody>
      </p:sp>
      <p:sp>
        <p:nvSpPr>
          <p:cNvPr id="24" name="Rectangle 23"/>
          <p:cNvSpPr/>
          <p:nvPr/>
        </p:nvSpPr>
        <p:spPr>
          <a:xfrm>
            <a:off x="3344051" y="4095123"/>
            <a:ext cx="804087" cy="253916"/>
          </a:xfrm>
          <a:prstGeom prst="rect">
            <a:avLst/>
          </a:prstGeom>
        </p:spPr>
        <p:txBody>
          <a:bodyPr wrap="square">
            <a:spAutoFit/>
          </a:bodyPr>
          <a:lstStyle/>
          <a:p>
            <a:pPr algn="ctr" eaLnBrk="0" hangingPunct="0"/>
            <a:r>
              <a:rPr lang="en-US" sz="1050" b="1" dirty="0" smtClean="0">
                <a:solidFill>
                  <a:schemeClr val="bg1"/>
                </a:solidFill>
              </a:rPr>
              <a:t>FPGA #N</a:t>
            </a:r>
          </a:p>
        </p:txBody>
      </p:sp>
      <p:sp>
        <p:nvSpPr>
          <p:cNvPr id="25" name="Rectangle 24"/>
          <p:cNvSpPr/>
          <p:nvPr/>
        </p:nvSpPr>
        <p:spPr bwMode="auto">
          <a:xfrm>
            <a:off x="547141" y="4631963"/>
            <a:ext cx="1124262" cy="58461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Altera EPCS</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or EPCQ #1</a:t>
            </a:r>
            <a:endParaRPr kumimoji="0" lang="en-US" sz="1200" b="1" i="0" u="none" strike="noStrike" cap="none" normalizeH="0" baseline="0" dirty="0" smtClean="0">
              <a:ln>
                <a:noFill/>
              </a:ln>
              <a:solidFill>
                <a:schemeClr val="bg1"/>
              </a:solidFill>
              <a:effectLst/>
              <a:latin typeface="Arial" charset="0"/>
            </a:endParaRPr>
          </a:p>
        </p:txBody>
      </p:sp>
      <p:sp>
        <p:nvSpPr>
          <p:cNvPr id="26" name="Rectangle 25"/>
          <p:cNvSpPr/>
          <p:nvPr/>
        </p:nvSpPr>
        <p:spPr bwMode="auto">
          <a:xfrm>
            <a:off x="1881266" y="4909281"/>
            <a:ext cx="1124262" cy="58461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Altera EPCS</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or EPCQ #(N-1)</a:t>
            </a:r>
            <a:endParaRPr kumimoji="0" lang="en-US" sz="1200" b="1" i="0" u="none" strike="noStrike" cap="none" normalizeH="0" baseline="0" dirty="0" smtClean="0">
              <a:ln>
                <a:noFill/>
              </a:ln>
              <a:solidFill>
                <a:schemeClr val="bg1"/>
              </a:solidFill>
              <a:effectLst/>
              <a:latin typeface="Arial" charset="0"/>
            </a:endParaRPr>
          </a:p>
        </p:txBody>
      </p:sp>
      <p:sp>
        <p:nvSpPr>
          <p:cNvPr id="27" name="Rectangle 26"/>
          <p:cNvSpPr/>
          <p:nvPr/>
        </p:nvSpPr>
        <p:spPr bwMode="auto">
          <a:xfrm>
            <a:off x="3185410" y="4631963"/>
            <a:ext cx="1124262" cy="58461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Altera EPCS</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or EPCQ #N</a:t>
            </a:r>
            <a:endParaRPr kumimoji="0" lang="en-US" sz="1200" b="1" i="0" u="none" strike="noStrike" cap="none" normalizeH="0" baseline="0" dirty="0" smtClean="0">
              <a:ln>
                <a:noFill/>
              </a:ln>
              <a:solidFill>
                <a:schemeClr val="bg1"/>
              </a:solidFill>
              <a:effectLst/>
              <a:latin typeface="Arial" charset="0"/>
            </a:endParaRPr>
          </a:p>
        </p:txBody>
      </p:sp>
      <p:cxnSp>
        <p:nvCxnSpPr>
          <p:cNvPr id="33" name="Straight Connector 32"/>
          <p:cNvCxnSpPr/>
          <p:nvPr/>
        </p:nvCxnSpPr>
        <p:spPr bwMode="auto">
          <a:xfrm rot="16200000" flipH="1">
            <a:off x="1656413" y="4264703"/>
            <a:ext cx="277318" cy="142406"/>
          </a:xfrm>
          <a:prstGeom prst="line">
            <a:avLst/>
          </a:prstGeom>
          <a:solidFill>
            <a:schemeClr val="accent1"/>
          </a:solidFill>
          <a:ln w="28575" cap="flat" cmpd="sng" algn="ctr">
            <a:solidFill>
              <a:schemeClr val="tx1"/>
            </a:solidFill>
            <a:prstDash val="sysDot"/>
            <a:round/>
            <a:headEnd type="none" w="med" len="med"/>
            <a:tailEnd type="none" w="med" len="med"/>
          </a:ln>
          <a:effectLst/>
        </p:spPr>
      </p:cxnSp>
      <p:sp>
        <p:nvSpPr>
          <p:cNvPr id="34" name="Rectangle 33"/>
          <p:cNvSpPr/>
          <p:nvPr/>
        </p:nvSpPr>
        <p:spPr>
          <a:xfrm>
            <a:off x="734574" y="3281810"/>
            <a:ext cx="779380" cy="338554"/>
          </a:xfrm>
          <a:prstGeom prst="rect">
            <a:avLst/>
          </a:prstGeom>
        </p:spPr>
        <p:txBody>
          <a:bodyPr wrap="none">
            <a:spAutoFit/>
          </a:bodyPr>
          <a:lstStyle/>
          <a:p>
            <a:pPr algn="ctr" eaLnBrk="0" hangingPunct="0"/>
            <a:r>
              <a:rPr lang="en-US" sz="800" b="1" dirty="0" smtClean="0"/>
              <a:t>PCle link 1</a:t>
            </a:r>
          </a:p>
          <a:p>
            <a:pPr algn="ctr" eaLnBrk="0" hangingPunct="0"/>
            <a:r>
              <a:rPr lang="en-US" sz="800" b="1" dirty="0" smtClean="0"/>
              <a:t>with CvPCle</a:t>
            </a:r>
          </a:p>
        </p:txBody>
      </p:sp>
      <p:sp>
        <p:nvSpPr>
          <p:cNvPr id="35" name="Rectangle 34"/>
          <p:cNvSpPr/>
          <p:nvPr/>
        </p:nvSpPr>
        <p:spPr>
          <a:xfrm>
            <a:off x="3365347" y="3266820"/>
            <a:ext cx="779380" cy="338554"/>
          </a:xfrm>
          <a:prstGeom prst="rect">
            <a:avLst/>
          </a:prstGeom>
        </p:spPr>
        <p:txBody>
          <a:bodyPr wrap="none">
            <a:spAutoFit/>
          </a:bodyPr>
          <a:lstStyle/>
          <a:p>
            <a:pPr algn="ctr" eaLnBrk="0" hangingPunct="0"/>
            <a:r>
              <a:rPr lang="en-US" sz="800" b="1" dirty="0" smtClean="0"/>
              <a:t>PCle link N</a:t>
            </a:r>
          </a:p>
          <a:p>
            <a:pPr algn="ctr" eaLnBrk="0" hangingPunct="0"/>
            <a:r>
              <a:rPr lang="en-US" sz="800" b="1" dirty="0" smtClean="0"/>
              <a:t>with CvPCle</a:t>
            </a:r>
          </a:p>
        </p:txBody>
      </p:sp>
      <p:sp>
        <p:nvSpPr>
          <p:cNvPr id="36" name="Rectangle 35"/>
          <p:cNvSpPr/>
          <p:nvPr/>
        </p:nvSpPr>
        <p:spPr>
          <a:xfrm>
            <a:off x="1638836" y="3581614"/>
            <a:ext cx="814647" cy="338554"/>
          </a:xfrm>
          <a:prstGeom prst="rect">
            <a:avLst/>
          </a:prstGeom>
        </p:spPr>
        <p:txBody>
          <a:bodyPr wrap="none">
            <a:spAutoFit/>
          </a:bodyPr>
          <a:lstStyle/>
          <a:p>
            <a:pPr algn="ctr" eaLnBrk="0" hangingPunct="0"/>
            <a:r>
              <a:rPr lang="en-US" sz="800" b="1" dirty="0" smtClean="0"/>
              <a:t>PCle link N-1</a:t>
            </a:r>
          </a:p>
          <a:p>
            <a:pPr algn="ctr" eaLnBrk="0" hangingPunct="0"/>
            <a:r>
              <a:rPr lang="en-US" sz="800" b="1" dirty="0" smtClean="0"/>
              <a:t>with CvPCle</a:t>
            </a:r>
          </a:p>
        </p:txBody>
      </p:sp>
      <p:grpSp>
        <p:nvGrpSpPr>
          <p:cNvPr id="2" name="Group 41"/>
          <p:cNvGrpSpPr/>
          <p:nvPr/>
        </p:nvGrpSpPr>
        <p:grpSpPr>
          <a:xfrm>
            <a:off x="4504545" y="1049312"/>
            <a:ext cx="4189750" cy="4152276"/>
            <a:chOff x="659568" y="1049312"/>
            <a:chExt cx="4189750" cy="4152276"/>
          </a:xfrm>
        </p:grpSpPr>
        <p:cxnSp>
          <p:nvCxnSpPr>
            <p:cNvPr id="43" name="Straight Connector 42"/>
            <p:cNvCxnSpPr/>
            <p:nvPr/>
          </p:nvCxnSpPr>
          <p:spPr bwMode="auto">
            <a:xfrm rot="10800000" flipH="1" flipV="1">
              <a:off x="2679492" y="2949313"/>
              <a:ext cx="17913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1543987" y="2263514"/>
              <a:ext cx="193373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10800000" flipH="1" flipV="1">
              <a:off x="985603" y="2064894"/>
              <a:ext cx="17913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6" name="Rectangle 45"/>
            <p:cNvSpPr/>
            <p:nvPr/>
          </p:nvSpPr>
          <p:spPr bwMode="auto">
            <a:xfrm>
              <a:off x="2106118" y="1049312"/>
              <a:ext cx="861934" cy="4572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CPU</a:t>
              </a:r>
            </a:p>
          </p:txBody>
        </p:sp>
        <p:sp>
          <p:nvSpPr>
            <p:cNvPr id="47" name="Rectangle 46"/>
            <p:cNvSpPr/>
            <p:nvPr/>
          </p:nvSpPr>
          <p:spPr bwMode="auto">
            <a:xfrm>
              <a:off x="659568" y="1828800"/>
              <a:ext cx="861934" cy="4572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Memory</a:t>
              </a:r>
            </a:p>
          </p:txBody>
        </p:sp>
        <p:sp>
          <p:nvSpPr>
            <p:cNvPr id="48" name="Rectangle 47"/>
            <p:cNvSpPr/>
            <p:nvPr/>
          </p:nvSpPr>
          <p:spPr bwMode="auto">
            <a:xfrm>
              <a:off x="1888760" y="1768839"/>
              <a:ext cx="1341620" cy="62209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Root Complex</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effectLst/>
                <a:latin typeface="Arial" charset="0"/>
              </a:endParaRPr>
            </a:p>
          </p:txBody>
        </p:sp>
        <p:sp>
          <p:nvSpPr>
            <p:cNvPr id="49" name="Rectangle 48"/>
            <p:cNvSpPr/>
            <p:nvPr/>
          </p:nvSpPr>
          <p:spPr bwMode="auto">
            <a:xfrm>
              <a:off x="2046156" y="2106118"/>
              <a:ext cx="1041817" cy="284813"/>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charset="0"/>
                </a:rPr>
                <a:t>Root Port</a:t>
              </a:r>
            </a:p>
          </p:txBody>
        </p:sp>
        <p:sp>
          <p:nvSpPr>
            <p:cNvPr id="50" name="Rectangle 49"/>
            <p:cNvSpPr/>
            <p:nvPr/>
          </p:nvSpPr>
          <p:spPr bwMode="auto">
            <a:xfrm>
              <a:off x="1888760" y="2645764"/>
              <a:ext cx="1341620" cy="62209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FPGA #1</a:t>
              </a:r>
            </a:p>
          </p:txBody>
        </p:sp>
        <p:sp>
          <p:nvSpPr>
            <p:cNvPr id="52" name="Rectangle 51"/>
            <p:cNvSpPr/>
            <p:nvPr/>
          </p:nvSpPr>
          <p:spPr bwMode="auto">
            <a:xfrm>
              <a:off x="1888760" y="3582650"/>
              <a:ext cx="1341620" cy="62209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FPGA #2</a:t>
              </a:r>
            </a:p>
          </p:txBody>
        </p:sp>
        <p:sp>
          <p:nvSpPr>
            <p:cNvPr id="53" name="Rectangle 52"/>
            <p:cNvSpPr/>
            <p:nvPr/>
          </p:nvSpPr>
          <p:spPr bwMode="auto">
            <a:xfrm>
              <a:off x="1888760" y="4579496"/>
              <a:ext cx="1341620" cy="62209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FPGA #N</a:t>
              </a:r>
            </a:p>
          </p:txBody>
        </p:sp>
        <p:sp>
          <p:nvSpPr>
            <p:cNvPr id="54" name="Rectangle 53"/>
            <p:cNvSpPr/>
            <p:nvPr/>
          </p:nvSpPr>
          <p:spPr bwMode="auto">
            <a:xfrm>
              <a:off x="3582648" y="2713221"/>
              <a:ext cx="1266670" cy="47219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Altera EPCS or</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EPCQ Flash</a:t>
              </a:r>
              <a:endParaRPr kumimoji="0" lang="en-US" sz="1200" b="1" i="0" u="none" strike="noStrike" cap="none" normalizeH="0" baseline="0" dirty="0" smtClean="0">
                <a:ln>
                  <a:noFill/>
                </a:ln>
                <a:solidFill>
                  <a:schemeClr val="bg1"/>
                </a:solidFill>
                <a:effectLst/>
                <a:latin typeface="Arial" charset="0"/>
              </a:endParaRPr>
            </a:p>
          </p:txBody>
        </p:sp>
        <p:sp>
          <p:nvSpPr>
            <p:cNvPr id="55" name="Rectangle 54"/>
            <p:cNvSpPr/>
            <p:nvPr/>
          </p:nvSpPr>
          <p:spPr>
            <a:xfrm>
              <a:off x="2510388" y="2404885"/>
              <a:ext cx="1664372" cy="215444"/>
            </a:xfrm>
            <a:prstGeom prst="rect">
              <a:avLst/>
            </a:prstGeom>
          </p:spPr>
          <p:txBody>
            <a:bodyPr wrap="square">
              <a:spAutoFit/>
            </a:bodyPr>
            <a:lstStyle/>
            <a:p>
              <a:pPr eaLnBrk="0" hangingPunct="0"/>
              <a:r>
                <a:rPr lang="en-US" sz="800" b="1" dirty="0" smtClean="0"/>
                <a:t>PCle Link with CvPCle</a:t>
              </a:r>
            </a:p>
          </p:txBody>
        </p:sp>
        <p:cxnSp>
          <p:nvCxnSpPr>
            <p:cNvPr id="56" name="Straight Arrow Connector 55"/>
            <p:cNvCxnSpPr/>
            <p:nvPr/>
          </p:nvCxnSpPr>
          <p:spPr bwMode="auto">
            <a:xfrm rot="10800000">
              <a:off x="1281660" y="2946970"/>
              <a:ext cx="599606" cy="1588"/>
            </a:xfrm>
            <a:prstGeom prst="straightConnector1">
              <a:avLst/>
            </a:prstGeom>
            <a:solidFill>
              <a:schemeClr val="accent1"/>
            </a:solidFill>
            <a:ln w="28575" cap="flat" cmpd="sng" algn="ctr">
              <a:solidFill>
                <a:schemeClr val="tx1"/>
              </a:solidFill>
              <a:prstDash val="solid"/>
              <a:round/>
              <a:headEnd type="none" w="med" len="med"/>
              <a:tailEnd type="none" w="med" len="med"/>
            </a:ln>
            <a:effectLst/>
          </p:spPr>
        </p:cxnSp>
        <p:cxnSp>
          <p:nvCxnSpPr>
            <p:cNvPr id="57" name="Straight Arrow Connector 56"/>
            <p:cNvCxnSpPr/>
            <p:nvPr/>
          </p:nvCxnSpPr>
          <p:spPr bwMode="auto">
            <a:xfrm rot="10800000" flipH="1">
              <a:off x="1289155" y="3943114"/>
              <a:ext cx="599606" cy="1588"/>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58" name="Straight Arrow Connector 57"/>
            <p:cNvCxnSpPr/>
            <p:nvPr/>
          </p:nvCxnSpPr>
          <p:spPr bwMode="auto">
            <a:xfrm rot="10800000" flipH="1">
              <a:off x="1289155" y="4894289"/>
              <a:ext cx="599606" cy="1588"/>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59" name="Straight Connector 58"/>
            <p:cNvCxnSpPr/>
            <p:nvPr/>
          </p:nvCxnSpPr>
          <p:spPr bwMode="auto">
            <a:xfrm rot="5400000" flipH="1" flipV="1">
              <a:off x="288561" y="3923676"/>
              <a:ext cx="197120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Rectangle 59"/>
            <p:cNvSpPr/>
            <p:nvPr/>
          </p:nvSpPr>
          <p:spPr>
            <a:xfrm>
              <a:off x="936421" y="2734669"/>
              <a:ext cx="1664372" cy="215444"/>
            </a:xfrm>
            <a:prstGeom prst="rect">
              <a:avLst/>
            </a:prstGeom>
          </p:spPr>
          <p:txBody>
            <a:bodyPr wrap="square">
              <a:spAutoFit/>
            </a:bodyPr>
            <a:lstStyle/>
            <a:p>
              <a:pPr eaLnBrk="0" hangingPunct="0"/>
              <a:r>
                <a:rPr lang="en-US" sz="800" b="1" dirty="0" smtClean="0"/>
                <a:t>Parallel Bus</a:t>
              </a:r>
            </a:p>
          </p:txBody>
        </p:sp>
        <p:sp>
          <p:nvSpPr>
            <p:cNvPr id="61" name="Oval 60"/>
            <p:cNvSpPr/>
            <p:nvPr/>
          </p:nvSpPr>
          <p:spPr bwMode="auto">
            <a:xfrm>
              <a:off x="1229193" y="3904938"/>
              <a:ext cx="89941" cy="89941"/>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62" name="Straight Connector 61"/>
            <p:cNvCxnSpPr/>
            <p:nvPr/>
          </p:nvCxnSpPr>
          <p:spPr bwMode="auto">
            <a:xfrm rot="5400000">
              <a:off x="2394681" y="4395865"/>
              <a:ext cx="307299" cy="0"/>
            </a:xfrm>
            <a:prstGeom prst="line">
              <a:avLst/>
            </a:prstGeom>
            <a:solidFill>
              <a:schemeClr val="accent1"/>
            </a:solidFill>
            <a:ln w="28575" cap="flat" cmpd="sng" algn="ctr">
              <a:solidFill>
                <a:schemeClr val="tx1"/>
              </a:solidFill>
              <a:prstDash val="sysDot"/>
              <a:round/>
              <a:headEnd type="none" w="med" len="med"/>
              <a:tailEnd type="none" w="med" len="med"/>
            </a:ln>
            <a:effectLst/>
          </p:spPr>
        </p:cxnSp>
      </p:grpSp>
      <p:sp>
        <p:nvSpPr>
          <p:cNvPr id="65" name="Rectangle 64"/>
          <p:cNvSpPr/>
          <p:nvPr/>
        </p:nvSpPr>
        <p:spPr bwMode="auto">
          <a:xfrm>
            <a:off x="3321223" y="3771075"/>
            <a:ext cx="871523" cy="284813"/>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Endpoint</a:t>
            </a:r>
          </a:p>
        </p:txBody>
      </p:sp>
      <p:sp>
        <p:nvSpPr>
          <p:cNvPr id="66" name="Rectangle 65"/>
          <p:cNvSpPr/>
          <p:nvPr/>
        </p:nvSpPr>
        <p:spPr bwMode="auto">
          <a:xfrm>
            <a:off x="5954064" y="2645979"/>
            <a:ext cx="871523" cy="284813"/>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Endpoint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smtClean="0"/>
              <a:t>Periphery &amp; HIP Configuration Times</a:t>
            </a:r>
            <a:endParaRPr lang="en-US" sz="2400" dirty="0" smtClean="0"/>
          </a:p>
        </p:txBody>
      </p:sp>
      <p:graphicFrame>
        <p:nvGraphicFramePr>
          <p:cNvPr id="6" name="Group 4"/>
          <p:cNvGraphicFramePr>
            <a:graphicFrameLocks/>
          </p:cNvGraphicFramePr>
          <p:nvPr/>
        </p:nvGraphicFramePr>
        <p:xfrm>
          <a:off x="556961" y="1266709"/>
          <a:ext cx="7863139" cy="3648191"/>
        </p:xfrm>
        <a:graphic>
          <a:graphicData uri="http://schemas.openxmlformats.org/drawingml/2006/table">
            <a:tbl>
              <a:tblPr/>
              <a:tblGrid>
                <a:gridCol w="3096725"/>
                <a:gridCol w="2383207"/>
                <a:gridCol w="2383207"/>
              </a:tblGrid>
              <a:tr h="866771">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Periphery Configuration Mode (Step 1)</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Frequency</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Periphery Time</a:t>
                      </a:r>
                      <a:endParaRPr kumimoji="0" lang="en-US" sz="1800" b="1" i="0" u="none" strike="noStrike" cap="none" normalizeH="0" baseline="30000" dirty="0" smtClean="0">
                        <a:ln>
                          <a:noFill/>
                        </a:ln>
                        <a:solidFill>
                          <a:schemeClr val="bg1"/>
                        </a:solidFill>
                        <a:effectLst/>
                        <a:latin typeface="Arial" charset="0"/>
                      </a:endParaRP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0070C0"/>
                    </a:solidFill>
                  </a:tcPr>
                </a:tc>
              </a:tr>
              <a:tr h="556284">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FPP x32</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100 MHz</a:t>
                      </a:r>
                      <a:endParaRPr kumimoji="0" lang="en-US" sz="1800" b="1" i="0" u="none" strike="noStrike" cap="none" normalizeH="0" baseline="30000" dirty="0" smtClean="0">
                        <a:ln>
                          <a:noFill/>
                        </a:ln>
                        <a:solidFill>
                          <a:schemeClr val="tx1"/>
                        </a:solidFill>
                        <a:effectLst/>
                        <a:latin typeface="Arial" charset="0"/>
                      </a:endParaRP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accent1"/>
                          </a:solidFill>
                          <a:effectLst/>
                          <a:latin typeface="Arial" charset="0"/>
                        </a:rPr>
                        <a:t>~15 msec</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556284">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FPP x16</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mn-cs"/>
                        </a:rPr>
                        <a:t>125 MHz</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accent1"/>
                          </a:solidFill>
                          <a:effectLst/>
                          <a:latin typeface="Arial" charset="0"/>
                        </a:rPr>
                        <a:t>~15 msec</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556284">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FPP x8</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125 MHz</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accent1"/>
                          </a:solidFill>
                          <a:effectLst/>
                          <a:latin typeface="Arial" charset="0"/>
                        </a:rPr>
                        <a:t>~ 17 msec</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556284">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Active/Passive Serial</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60 MHz</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accent1"/>
                          </a:solidFill>
                          <a:effectLst/>
                          <a:latin typeface="Arial" charset="0"/>
                        </a:rPr>
                        <a:t>40-50 msec</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r h="556284">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Active Quad</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60 MHz</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accent1"/>
                          </a:solidFill>
                          <a:effectLst/>
                          <a:latin typeface="Arial" charset="0"/>
                        </a:rPr>
                        <a:t>~25 msec</a:t>
                      </a:r>
                    </a:p>
                  </a:txBody>
                  <a:tcPr anchor="ctr" horzOverflow="overflow">
                    <a:lnL w="28575" cap="flat" cmpd="sng" algn="ctr">
                      <a:solidFill>
                        <a:srgbClr val="C0C0C0"/>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Box 4"/>
          <p:cNvSpPr txBox="1"/>
          <p:nvPr/>
        </p:nvSpPr>
        <p:spPr>
          <a:xfrm>
            <a:off x="387244" y="5159954"/>
            <a:ext cx="8272970" cy="830997"/>
          </a:xfrm>
          <a:prstGeom prst="rect">
            <a:avLst/>
          </a:prstGeom>
          <a:noFill/>
        </p:spPr>
        <p:txBody>
          <a:bodyPr wrap="none" rtlCol="0">
            <a:spAutoFit/>
          </a:bodyPr>
          <a:lstStyle/>
          <a:p>
            <a:pPr algn="ctr"/>
            <a:r>
              <a:rPr lang="en-GB" sz="2400" b="1" i="1" dirty="0" smtClean="0">
                <a:solidFill>
                  <a:schemeClr val="accent4"/>
                </a:solidFill>
                <a:latin typeface="Arial Black" pitchFamily="34" charset="0"/>
              </a:rPr>
              <a:t>All configuration modes allow the Periphery and</a:t>
            </a:r>
            <a:br>
              <a:rPr lang="en-GB" sz="2400" b="1" i="1" dirty="0" smtClean="0">
                <a:solidFill>
                  <a:schemeClr val="accent4"/>
                </a:solidFill>
                <a:latin typeface="Arial Black" pitchFamily="34" charset="0"/>
              </a:rPr>
            </a:br>
            <a:r>
              <a:rPr lang="en-GB" sz="2400" b="1" i="1" dirty="0" smtClean="0">
                <a:solidFill>
                  <a:schemeClr val="accent4"/>
                </a:solidFill>
                <a:latin typeface="Arial Black" pitchFamily="34" charset="0"/>
              </a:rPr>
              <a:t>HIP to configure within the PCIe specification</a:t>
            </a:r>
            <a:endParaRPr lang="en-GB" sz="2400" b="1" i="1" dirty="0">
              <a:solidFill>
                <a:schemeClr val="accent4"/>
              </a:solidFill>
              <a:latin typeface="Arial Black" pitchFamily="34" charset="0"/>
            </a:endParaRPr>
          </a:p>
        </p:txBody>
      </p:sp>
      <p:sp>
        <p:nvSpPr>
          <p:cNvPr id="9" name="Rectangle 4"/>
          <p:cNvSpPr txBox="1">
            <a:spLocks noChangeArrowheads="1"/>
          </p:cNvSpPr>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BD3633-7A79-4899-981C-57CF7336BC8A}"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the Interface to User Logic</a:t>
            </a:r>
            <a:endParaRPr lang="en-US" dirty="0"/>
          </a:p>
        </p:txBody>
      </p:sp>
      <p:sp>
        <p:nvSpPr>
          <p:cNvPr id="3" name="Content Placeholder 2"/>
          <p:cNvSpPr>
            <a:spLocks noGrp="1"/>
          </p:cNvSpPr>
          <p:nvPr>
            <p:ph idx="1"/>
          </p:nvPr>
        </p:nvSpPr>
        <p:spPr/>
        <p:txBody>
          <a:bodyPr>
            <a:normAutofit/>
          </a:bodyPr>
          <a:lstStyle/>
          <a:p>
            <a:r>
              <a:rPr lang="en-US" dirty="0" smtClean="0"/>
              <a:t>Avalon Streaming </a:t>
            </a:r>
          </a:p>
          <a:p>
            <a:pPr lvl="1"/>
            <a:r>
              <a:rPr lang="en-US" dirty="0" smtClean="0"/>
              <a:t>Full flexibility to optimize </a:t>
            </a:r>
            <a:r>
              <a:rPr lang="en-US" dirty="0" err="1" smtClean="0"/>
              <a:t>PCIe</a:t>
            </a:r>
            <a:r>
              <a:rPr lang="en-US" dirty="0" smtClean="0"/>
              <a:t> bandwidth for your application </a:t>
            </a:r>
          </a:p>
          <a:p>
            <a:pPr lvl="2"/>
            <a:r>
              <a:rPr lang="en-US" dirty="0" smtClean="0"/>
              <a:t>Requires understanding of PCIe protocol to decode/encode TLPs</a:t>
            </a:r>
          </a:p>
          <a:p>
            <a:pPr algn="ctr">
              <a:buNone/>
            </a:pPr>
            <a:r>
              <a:rPr lang="en-US" dirty="0" smtClean="0"/>
              <a:t>or</a:t>
            </a:r>
          </a:p>
          <a:p>
            <a:r>
              <a:rPr lang="en-US" dirty="0" smtClean="0"/>
              <a:t>Avalon Memory Map</a:t>
            </a:r>
          </a:p>
          <a:p>
            <a:pPr lvl="1"/>
            <a:r>
              <a:rPr lang="en-US" dirty="0" smtClean="0"/>
              <a:t>Simple address and data interface</a:t>
            </a:r>
          </a:p>
          <a:p>
            <a:pPr lvl="2"/>
            <a:r>
              <a:rPr lang="en-US" dirty="0" smtClean="0"/>
              <a:t>Does not require detailed knowledge of </a:t>
            </a:r>
            <a:r>
              <a:rPr lang="en-US" dirty="0" err="1" smtClean="0"/>
              <a:t>PCIe</a:t>
            </a:r>
            <a:r>
              <a:rPr lang="en-US" dirty="0" smtClean="0"/>
              <a:t> protocol</a:t>
            </a:r>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17</a:t>
            </a:fld>
            <a:endParaRPr lang="en-US" dirty="0"/>
          </a:p>
        </p:txBody>
      </p:sp>
      <p:sp>
        <p:nvSpPr>
          <p:cNvPr id="5" name="TextBox 4"/>
          <p:cNvSpPr txBox="1"/>
          <p:nvPr/>
        </p:nvSpPr>
        <p:spPr>
          <a:xfrm>
            <a:off x="352263" y="4601424"/>
            <a:ext cx="8565165" cy="400110"/>
          </a:xfrm>
          <a:prstGeom prst="rect">
            <a:avLst/>
          </a:prstGeom>
          <a:noFill/>
        </p:spPr>
        <p:txBody>
          <a:bodyPr wrap="none" rtlCol="0">
            <a:spAutoFit/>
          </a:bodyPr>
          <a:lstStyle/>
          <a:p>
            <a:r>
              <a:rPr lang="en-US" sz="2000" b="1" dirty="0" smtClean="0">
                <a:solidFill>
                  <a:schemeClr val="accent2"/>
                </a:solidFill>
              </a:rPr>
              <a:t>Both are available for use with the new </a:t>
            </a:r>
            <a:r>
              <a:rPr lang="en-US" sz="2000" b="1" dirty="0" err="1" smtClean="0">
                <a:solidFill>
                  <a:schemeClr val="accent2"/>
                </a:solidFill>
              </a:rPr>
              <a:t>Qsys</a:t>
            </a:r>
            <a:r>
              <a:rPr lang="en-US" sz="2000" b="1" dirty="0" smtClean="0">
                <a:solidFill>
                  <a:schemeClr val="accent2"/>
                </a:solidFill>
              </a:rPr>
              <a:t> system integration tool </a:t>
            </a:r>
            <a:endParaRPr lang="en-US" sz="2000" b="1" dirty="0">
              <a:solidFill>
                <a:schemeClr val="accent2"/>
              </a:solidFill>
            </a:endParaRPr>
          </a:p>
        </p:txBody>
      </p:sp>
      <p:pic>
        <p:nvPicPr>
          <p:cNvPr id="6" name="Picture 2" descr="\\marketing\org_sw\SW_Product_Marketing\Qsys\Splash_Screen_and_Icon\qsys.png"/>
          <p:cNvPicPr>
            <a:picLocks noChangeAspect="1" noChangeArrowheads="1"/>
          </p:cNvPicPr>
          <p:nvPr/>
        </p:nvPicPr>
        <p:blipFill>
          <a:blip r:embed="rId3"/>
          <a:srcRect/>
          <a:stretch>
            <a:fillRect/>
          </a:stretch>
        </p:blipFill>
        <p:spPr bwMode="auto">
          <a:xfrm>
            <a:off x="3276600" y="5078637"/>
            <a:ext cx="2162560" cy="7989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895600" y="3969436"/>
            <a:ext cx="3100387" cy="2261996"/>
          </a:xfrm>
          <a:prstGeom prst="rect">
            <a:avLst/>
          </a:prstGeom>
          <a:noFill/>
          <a:ln w="9525">
            <a:noFill/>
            <a:miter lim="800000"/>
            <a:headEnd/>
            <a:tailEnd/>
          </a:ln>
        </p:spPr>
      </p:pic>
      <p:sp>
        <p:nvSpPr>
          <p:cNvPr id="668722" name="AutoShape 50"/>
          <p:cNvSpPr>
            <a:spLocks noChangeArrowheads="1"/>
          </p:cNvSpPr>
          <p:nvPr/>
        </p:nvSpPr>
        <p:spPr bwMode="auto">
          <a:xfrm rot="5400000">
            <a:off x="2020367" y="4727057"/>
            <a:ext cx="2078036" cy="739228"/>
          </a:xfrm>
          <a:prstGeom prst="triangle">
            <a:avLst>
              <a:gd name="adj" fmla="val 50000"/>
            </a:avLst>
          </a:prstGeom>
          <a:solidFill>
            <a:schemeClr val="accent1"/>
          </a:solidFill>
          <a:ln w="9525" algn="ctr">
            <a:noFill/>
            <a:miter lim="800000"/>
            <a:headEnd/>
            <a:tailEnd/>
          </a:ln>
        </p:spPr>
        <p:txBody>
          <a:bodyPr wrap="square" anchor="ctr">
            <a:spAutoFit/>
          </a:bodyPr>
          <a:lstStyle/>
          <a:p>
            <a:endParaRPr lang="en-US"/>
          </a:p>
        </p:txBody>
      </p:sp>
      <p:sp>
        <p:nvSpPr>
          <p:cNvPr id="668716" name="AutoShape 44"/>
          <p:cNvSpPr>
            <a:spLocks noChangeArrowheads="1"/>
          </p:cNvSpPr>
          <p:nvPr/>
        </p:nvSpPr>
        <p:spPr bwMode="auto">
          <a:xfrm rot="-5400000">
            <a:off x="4668467" y="4775979"/>
            <a:ext cx="2188952" cy="733663"/>
          </a:xfrm>
          <a:prstGeom prst="triangle">
            <a:avLst>
              <a:gd name="adj" fmla="val 50000"/>
            </a:avLst>
          </a:prstGeom>
          <a:solidFill>
            <a:schemeClr val="accent1"/>
          </a:solidFill>
          <a:ln w="9525" algn="ctr">
            <a:noFill/>
            <a:miter lim="800000"/>
            <a:headEnd/>
            <a:tailEnd/>
          </a:ln>
        </p:spPr>
        <p:txBody>
          <a:bodyPr wrap="square" anchor="ctr">
            <a:spAutoFit/>
          </a:bodyPr>
          <a:lstStyle/>
          <a:p>
            <a:endParaRPr lang="en-US"/>
          </a:p>
        </p:txBody>
      </p:sp>
      <p:sp>
        <p:nvSpPr>
          <p:cNvPr id="24581" name="Rectangle 2"/>
          <p:cNvSpPr>
            <a:spLocks noGrp="1" noChangeArrowheads="1"/>
          </p:cNvSpPr>
          <p:nvPr>
            <p:ph type="title"/>
          </p:nvPr>
        </p:nvSpPr>
        <p:spPr/>
        <p:txBody>
          <a:bodyPr/>
          <a:lstStyle/>
          <a:p>
            <a:r>
              <a:rPr lang="en-US" dirty="0" err="1" smtClean="0"/>
              <a:t>Qsys</a:t>
            </a:r>
            <a:r>
              <a:rPr lang="en-US" dirty="0" smtClean="0"/>
              <a:t>: Improves Design Productivity </a:t>
            </a:r>
            <a:endParaRPr lang="en-US" b="0" dirty="0" smtClean="0"/>
          </a:p>
        </p:txBody>
      </p:sp>
      <p:grpSp>
        <p:nvGrpSpPr>
          <p:cNvPr id="2" name="Group 52"/>
          <p:cNvGrpSpPr>
            <a:grpSpLocks/>
          </p:cNvGrpSpPr>
          <p:nvPr/>
        </p:nvGrpSpPr>
        <p:grpSpPr bwMode="auto">
          <a:xfrm>
            <a:off x="6130926" y="4048125"/>
            <a:ext cx="2298699" cy="2192338"/>
            <a:chOff x="3970" y="1041"/>
            <a:chExt cx="1662" cy="1942"/>
          </a:xfrm>
        </p:grpSpPr>
        <p:sp>
          <p:nvSpPr>
            <p:cNvPr id="24591" name="Rectangle 46"/>
            <p:cNvSpPr>
              <a:spLocks noChangeArrowheads="1"/>
            </p:cNvSpPr>
            <p:nvPr/>
          </p:nvSpPr>
          <p:spPr bwMode="auto">
            <a:xfrm>
              <a:off x="3974" y="1043"/>
              <a:ext cx="1609" cy="1940"/>
            </a:xfrm>
            <a:prstGeom prst="rect">
              <a:avLst/>
            </a:prstGeom>
            <a:solidFill>
              <a:schemeClr val="bg1"/>
            </a:solidFill>
            <a:ln w="9525" algn="ctr">
              <a:noFill/>
              <a:miter lim="800000"/>
              <a:headEnd/>
              <a:tailEnd/>
            </a:ln>
          </p:spPr>
          <p:txBody>
            <a:bodyPr anchor="ctr">
              <a:spAutoFit/>
            </a:bodyPr>
            <a:lstStyle/>
            <a:p>
              <a:endParaRPr lang="en-US"/>
            </a:p>
          </p:txBody>
        </p:sp>
        <p:grpSp>
          <p:nvGrpSpPr>
            <p:cNvPr id="3" name="Group 18"/>
            <p:cNvGrpSpPr>
              <a:grpSpLocks/>
            </p:cNvGrpSpPr>
            <p:nvPr/>
          </p:nvGrpSpPr>
          <p:grpSpPr bwMode="auto">
            <a:xfrm>
              <a:off x="4105" y="1776"/>
              <a:ext cx="785" cy="1051"/>
              <a:chOff x="3156" y="2808"/>
              <a:chExt cx="785" cy="1051"/>
            </a:xfrm>
          </p:grpSpPr>
          <p:pic>
            <p:nvPicPr>
              <p:cNvPr id="24598" name="Picture 12"/>
              <p:cNvPicPr preferRelativeResize="0">
                <a:picLocks noChangeAspect="1" noChangeArrowheads="1"/>
              </p:cNvPicPr>
              <p:nvPr/>
            </p:nvPicPr>
            <p:blipFill>
              <a:blip r:embed="rId4"/>
              <a:srcRect t="849" r="64089"/>
              <a:stretch>
                <a:fillRect/>
              </a:stretch>
            </p:blipFill>
            <p:spPr bwMode="auto">
              <a:xfrm>
                <a:off x="3156" y="2808"/>
                <a:ext cx="785" cy="1051"/>
              </a:xfrm>
              <a:prstGeom prst="rect">
                <a:avLst/>
              </a:prstGeom>
              <a:noFill/>
              <a:ln w="25400" algn="ctr">
                <a:noFill/>
                <a:miter lim="800000"/>
                <a:headEnd/>
                <a:tailEnd/>
              </a:ln>
            </p:spPr>
          </p:pic>
          <p:sp>
            <p:nvSpPr>
              <p:cNvPr id="24599" name="Oval 13"/>
              <p:cNvSpPr>
                <a:spLocks noChangeArrowheads="1"/>
              </p:cNvSpPr>
              <p:nvPr/>
            </p:nvSpPr>
            <p:spPr bwMode="auto">
              <a:xfrm>
                <a:off x="3277" y="3515"/>
                <a:ext cx="239" cy="239"/>
              </a:xfrm>
              <a:prstGeom prst="ellipse">
                <a:avLst/>
              </a:prstGeom>
              <a:noFill/>
              <a:ln w="25400" algn="ctr">
                <a:solidFill>
                  <a:schemeClr val="folHlink"/>
                </a:solidFill>
                <a:round/>
                <a:headEnd/>
                <a:tailEnd/>
              </a:ln>
            </p:spPr>
            <p:txBody>
              <a:bodyPr anchor="ctr">
                <a:spAutoFit/>
              </a:bodyPr>
              <a:lstStyle/>
              <a:p>
                <a:endParaRPr lang="en-US"/>
              </a:p>
            </p:txBody>
          </p:sp>
        </p:grpSp>
        <p:sp>
          <p:nvSpPr>
            <p:cNvPr id="24594" name="Text Box 16"/>
            <p:cNvSpPr txBox="1">
              <a:spLocks noChangeArrowheads="1"/>
            </p:cNvSpPr>
            <p:nvPr/>
          </p:nvSpPr>
          <p:spPr bwMode="auto">
            <a:xfrm>
              <a:off x="4833" y="1856"/>
              <a:ext cx="330" cy="409"/>
            </a:xfrm>
            <a:prstGeom prst="rect">
              <a:avLst/>
            </a:prstGeom>
            <a:noFill/>
            <a:ln w="9525" algn="ctr">
              <a:noFill/>
              <a:miter lim="800000"/>
              <a:headEnd/>
              <a:tailEnd/>
            </a:ln>
          </p:spPr>
          <p:txBody>
            <a:bodyPr wrap="none">
              <a:spAutoFit/>
            </a:bodyPr>
            <a:lstStyle/>
            <a:p>
              <a:r>
                <a:rPr lang="en-US" sz="1200" dirty="0">
                  <a:solidFill>
                    <a:schemeClr val="tx1"/>
                  </a:solidFill>
                </a:rPr>
                <a:t>IP 1</a:t>
              </a:r>
            </a:p>
            <a:p>
              <a:r>
                <a:rPr lang="en-US" sz="1200" dirty="0">
                  <a:solidFill>
                    <a:schemeClr val="tx1"/>
                  </a:solidFill>
                </a:rPr>
                <a:t>IP 2</a:t>
              </a:r>
            </a:p>
          </p:txBody>
        </p:sp>
        <p:sp>
          <p:nvSpPr>
            <p:cNvPr id="24595" name="Text Box 17"/>
            <p:cNvSpPr txBox="1">
              <a:spLocks noChangeArrowheads="1"/>
            </p:cNvSpPr>
            <p:nvPr/>
          </p:nvSpPr>
          <p:spPr bwMode="auto">
            <a:xfrm>
              <a:off x="4833" y="2334"/>
              <a:ext cx="558" cy="545"/>
            </a:xfrm>
            <a:prstGeom prst="rect">
              <a:avLst/>
            </a:prstGeom>
            <a:noFill/>
            <a:ln w="9525" algn="ctr">
              <a:noFill/>
              <a:miter lim="800000"/>
              <a:headEnd/>
              <a:tailEnd/>
            </a:ln>
          </p:spPr>
          <p:txBody>
            <a:bodyPr wrap="none">
              <a:spAutoFit/>
            </a:bodyPr>
            <a:lstStyle/>
            <a:p>
              <a:r>
                <a:rPr lang="en-US" sz="1200" dirty="0">
                  <a:solidFill>
                    <a:schemeClr val="tx1"/>
                  </a:solidFill>
                </a:rPr>
                <a:t>IP 3</a:t>
              </a:r>
            </a:p>
            <a:p>
              <a:r>
                <a:rPr lang="en-US" sz="1050" dirty="0">
                  <a:solidFill>
                    <a:schemeClr val="tx1"/>
                  </a:solidFill>
                </a:rPr>
                <a:t>System 1</a:t>
              </a:r>
            </a:p>
            <a:p>
              <a:r>
                <a:rPr lang="en-US" sz="1050" dirty="0">
                  <a:solidFill>
                    <a:schemeClr val="tx1"/>
                  </a:solidFill>
                </a:rPr>
                <a:t>System 2</a:t>
              </a:r>
            </a:p>
          </p:txBody>
        </p:sp>
        <p:sp>
          <p:nvSpPr>
            <p:cNvPr id="24596" name="Rectangle 10"/>
            <p:cNvSpPr>
              <a:spLocks noChangeArrowheads="1"/>
            </p:cNvSpPr>
            <p:nvPr/>
          </p:nvSpPr>
          <p:spPr bwMode="auto">
            <a:xfrm>
              <a:off x="3970" y="1041"/>
              <a:ext cx="1656" cy="1934"/>
            </a:xfrm>
            <a:prstGeom prst="rect">
              <a:avLst/>
            </a:prstGeom>
            <a:noFill/>
            <a:ln w="9525" algn="ctr">
              <a:solidFill>
                <a:schemeClr val="tx1"/>
              </a:solidFill>
              <a:miter lim="800000"/>
              <a:headEnd/>
              <a:tailEnd/>
            </a:ln>
          </p:spPr>
          <p:txBody>
            <a:bodyPr anchor="ctr">
              <a:spAutoFit/>
            </a:bodyPr>
            <a:lstStyle/>
            <a:p>
              <a:endParaRPr lang="en-US"/>
            </a:p>
          </p:txBody>
        </p:sp>
        <p:sp>
          <p:nvSpPr>
            <p:cNvPr id="24597" name="Text Box 21"/>
            <p:cNvSpPr txBox="1">
              <a:spLocks noChangeArrowheads="1"/>
            </p:cNvSpPr>
            <p:nvPr/>
          </p:nvSpPr>
          <p:spPr bwMode="auto">
            <a:xfrm>
              <a:off x="3974" y="1053"/>
              <a:ext cx="1658" cy="463"/>
            </a:xfrm>
            <a:prstGeom prst="rect">
              <a:avLst/>
            </a:prstGeom>
            <a:noFill/>
            <a:ln w="9525" algn="ctr">
              <a:noFill/>
              <a:miter lim="800000"/>
              <a:headEnd/>
              <a:tailEnd/>
            </a:ln>
          </p:spPr>
          <p:txBody>
            <a:bodyPr>
              <a:spAutoFit/>
            </a:bodyPr>
            <a:lstStyle/>
            <a:p>
              <a:pPr algn="ctr"/>
              <a:r>
                <a:rPr lang="en-US" sz="1400" b="1" dirty="0">
                  <a:solidFill>
                    <a:schemeClr val="tx2"/>
                  </a:solidFill>
                </a:rPr>
                <a:t>Enables </a:t>
              </a:r>
              <a:r>
                <a:rPr lang="en-US" sz="1400" b="1" dirty="0" smtClean="0">
                  <a:solidFill>
                    <a:schemeClr val="tx2"/>
                  </a:solidFill>
                </a:rPr>
                <a:t>Connecting </a:t>
              </a:r>
              <a:r>
                <a:rPr lang="en-US" sz="1400" b="1" dirty="0">
                  <a:solidFill>
                    <a:schemeClr val="tx2"/>
                  </a:solidFill>
                </a:rPr>
                <a:t>IP </a:t>
              </a:r>
            </a:p>
            <a:p>
              <a:pPr algn="ctr"/>
              <a:r>
                <a:rPr lang="en-US" sz="1400" b="1" dirty="0">
                  <a:solidFill>
                    <a:schemeClr val="tx2"/>
                  </a:solidFill>
                </a:rPr>
                <a:t>and </a:t>
              </a:r>
              <a:r>
                <a:rPr lang="en-US" sz="1400" b="1" dirty="0" smtClean="0">
                  <a:solidFill>
                    <a:schemeClr val="tx2"/>
                  </a:solidFill>
                </a:rPr>
                <a:t>Systems </a:t>
              </a:r>
              <a:r>
                <a:rPr lang="en-US" sz="1400" b="1" dirty="0">
                  <a:solidFill>
                    <a:schemeClr val="tx2"/>
                  </a:solidFill>
                </a:rPr>
                <a:t>T</a:t>
              </a:r>
              <a:r>
                <a:rPr lang="en-US" sz="1400" b="1" dirty="0" smtClean="0">
                  <a:solidFill>
                    <a:schemeClr val="tx2"/>
                  </a:solidFill>
                </a:rPr>
                <a:t>ogether</a:t>
              </a:r>
              <a:endParaRPr lang="en-US" sz="1400" b="1" dirty="0">
                <a:solidFill>
                  <a:schemeClr val="tx2"/>
                </a:solidFill>
              </a:endParaRPr>
            </a:p>
          </p:txBody>
        </p:sp>
      </p:grpSp>
      <p:grpSp>
        <p:nvGrpSpPr>
          <p:cNvPr id="4" name="Group 51"/>
          <p:cNvGrpSpPr>
            <a:grpSpLocks/>
          </p:cNvGrpSpPr>
          <p:nvPr/>
        </p:nvGrpSpPr>
        <p:grpSpPr bwMode="auto">
          <a:xfrm>
            <a:off x="458789" y="4006921"/>
            <a:ext cx="2214330" cy="2238624"/>
            <a:chOff x="115" y="1018"/>
            <a:chExt cx="1601" cy="1983"/>
          </a:xfrm>
        </p:grpSpPr>
        <p:sp>
          <p:nvSpPr>
            <p:cNvPr id="24587" name="Rectangle 7"/>
            <p:cNvSpPr>
              <a:spLocks noChangeArrowheads="1"/>
            </p:cNvSpPr>
            <p:nvPr/>
          </p:nvSpPr>
          <p:spPr bwMode="auto">
            <a:xfrm>
              <a:off x="115" y="1018"/>
              <a:ext cx="1601" cy="1898"/>
            </a:xfrm>
            <a:prstGeom prst="rect">
              <a:avLst/>
            </a:prstGeom>
            <a:solidFill>
              <a:schemeClr val="bg1"/>
            </a:solidFill>
            <a:ln w="9525" algn="ctr">
              <a:solidFill>
                <a:schemeClr val="tx1"/>
              </a:solidFill>
              <a:miter lim="800000"/>
              <a:headEnd/>
              <a:tailEnd/>
            </a:ln>
          </p:spPr>
          <p:txBody>
            <a:bodyPr wrap="none" anchor="ctr"/>
            <a:lstStyle/>
            <a:p>
              <a:pPr algn="ctr"/>
              <a:endParaRPr lang="en-US"/>
            </a:p>
          </p:txBody>
        </p:sp>
        <p:sp>
          <p:nvSpPr>
            <p:cNvPr id="24588" name="Text Box 22"/>
            <p:cNvSpPr txBox="1">
              <a:spLocks noChangeArrowheads="1"/>
            </p:cNvSpPr>
            <p:nvPr/>
          </p:nvSpPr>
          <p:spPr bwMode="auto">
            <a:xfrm>
              <a:off x="438" y="1087"/>
              <a:ext cx="927" cy="463"/>
            </a:xfrm>
            <a:prstGeom prst="rect">
              <a:avLst/>
            </a:prstGeom>
            <a:noFill/>
            <a:ln w="9525" algn="ctr">
              <a:noFill/>
              <a:miter lim="800000"/>
              <a:headEnd/>
              <a:tailEnd/>
            </a:ln>
          </p:spPr>
          <p:txBody>
            <a:bodyPr wrap="none">
              <a:spAutoFit/>
            </a:bodyPr>
            <a:lstStyle/>
            <a:p>
              <a:pPr algn="ctr"/>
              <a:r>
                <a:rPr lang="en-US" sz="1400" b="1" dirty="0">
                  <a:solidFill>
                    <a:schemeClr val="tx2"/>
                  </a:solidFill>
                </a:rPr>
                <a:t>Library of</a:t>
              </a:r>
            </a:p>
            <a:p>
              <a:pPr algn="ctr"/>
              <a:r>
                <a:rPr lang="en-US" sz="1400" b="1" dirty="0">
                  <a:solidFill>
                    <a:schemeClr val="tx2"/>
                  </a:solidFill>
                </a:rPr>
                <a:t>Available IPs</a:t>
              </a:r>
            </a:p>
          </p:txBody>
        </p:sp>
        <p:pic>
          <p:nvPicPr>
            <p:cNvPr id="24589" name="Picture 56" descr="IPlogo-W"/>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2" y="1627"/>
              <a:ext cx="305" cy="438"/>
            </a:xfrm>
            <a:prstGeom prst="rect">
              <a:avLst/>
            </a:prstGeom>
            <a:noFill/>
            <a:ln w="9525">
              <a:noFill/>
              <a:miter lim="800000"/>
              <a:headEnd/>
              <a:tailEnd/>
            </a:ln>
          </p:spPr>
        </p:pic>
        <p:sp>
          <p:nvSpPr>
            <p:cNvPr id="24590" name="Text Box 48"/>
            <p:cNvSpPr txBox="1">
              <a:spLocks noChangeArrowheads="1"/>
            </p:cNvSpPr>
            <p:nvPr/>
          </p:nvSpPr>
          <p:spPr bwMode="auto">
            <a:xfrm>
              <a:off x="502" y="1529"/>
              <a:ext cx="1099" cy="1472"/>
            </a:xfrm>
            <a:prstGeom prst="rect">
              <a:avLst/>
            </a:prstGeom>
            <a:noFill/>
            <a:ln w="9525" algn="ctr">
              <a:noFill/>
              <a:miter lim="800000"/>
              <a:headEnd/>
              <a:tailEnd/>
            </a:ln>
          </p:spPr>
          <p:txBody>
            <a:bodyPr wrap="none">
              <a:spAutoFit/>
            </a:bodyPr>
            <a:lstStyle/>
            <a:p>
              <a:pPr>
                <a:buFontTx/>
                <a:buChar char="•"/>
              </a:pPr>
              <a:r>
                <a:rPr lang="en-US" sz="1200" i="1" dirty="0">
                  <a:solidFill>
                    <a:schemeClr val="tx1"/>
                  </a:solidFill>
                </a:rPr>
                <a:t>Interface </a:t>
              </a:r>
              <a:r>
                <a:rPr lang="en-US" sz="1200" i="1" dirty="0" smtClean="0">
                  <a:solidFill>
                    <a:schemeClr val="tx1"/>
                  </a:solidFill>
                </a:rPr>
                <a:t>Protocols</a:t>
              </a:r>
              <a:endParaRPr lang="en-US" sz="1200" i="1" dirty="0">
                <a:solidFill>
                  <a:schemeClr val="tx1"/>
                </a:solidFill>
              </a:endParaRPr>
            </a:p>
            <a:p>
              <a:pPr>
                <a:buFontTx/>
                <a:buChar char="•"/>
              </a:pPr>
              <a:r>
                <a:rPr lang="en-US" sz="1200" i="1" dirty="0" smtClean="0">
                  <a:solidFill>
                    <a:schemeClr val="tx1"/>
                  </a:solidFill>
                </a:rPr>
                <a:t>Memory</a:t>
              </a:r>
            </a:p>
            <a:p>
              <a:pPr>
                <a:buFontTx/>
                <a:buChar char="•"/>
              </a:pPr>
              <a:r>
                <a:rPr lang="en-US" sz="1200" i="1" dirty="0" smtClean="0"/>
                <a:t>DMA</a:t>
              </a:r>
              <a:endParaRPr lang="en-US" sz="1200" i="1" dirty="0">
                <a:solidFill>
                  <a:schemeClr val="tx1"/>
                </a:solidFill>
              </a:endParaRPr>
            </a:p>
            <a:p>
              <a:pPr>
                <a:buFontTx/>
                <a:buChar char="•"/>
              </a:pPr>
              <a:r>
                <a:rPr lang="en-US" sz="1200" i="1" dirty="0">
                  <a:solidFill>
                    <a:schemeClr val="tx1"/>
                  </a:solidFill>
                </a:rPr>
                <a:t>DSP</a:t>
              </a:r>
            </a:p>
            <a:p>
              <a:pPr>
                <a:buFontTx/>
                <a:buChar char="•"/>
              </a:pPr>
              <a:r>
                <a:rPr lang="en-US" sz="1200" i="1" dirty="0">
                  <a:solidFill>
                    <a:schemeClr val="tx1"/>
                  </a:solidFill>
                </a:rPr>
                <a:t>Embedded</a:t>
              </a:r>
            </a:p>
            <a:p>
              <a:pPr>
                <a:buFontTx/>
                <a:buChar char="•"/>
              </a:pPr>
              <a:r>
                <a:rPr lang="en-US" sz="1200" i="1" dirty="0">
                  <a:solidFill>
                    <a:schemeClr val="tx1"/>
                  </a:solidFill>
                </a:rPr>
                <a:t>Bridges</a:t>
              </a:r>
            </a:p>
            <a:p>
              <a:pPr>
                <a:buFontTx/>
                <a:buChar char="•"/>
              </a:pPr>
              <a:r>
                <a:rPr lang="en-US" sz="1200" b="1" i="1" dirty="0" smtClean="0">
                  <a:solidFill>
                    <a:schemeClr val="tx1"/>
                  </a:solidFill>
                </a:rPr>
                <a:t>Your </a:t>
              </a:r>
              <a:r>
                <a:rPr lang="en-US" sz="1200" b="1" i="1" dirty="0">
                  <a:solidFill>
                    <a:schemeClr val="tx1"/>
                  </a:solidFill>
                </a:rPr>
                <a:t>Systems</a:t>
              </a:r>
            </a:p>
            <a:p>
              <a:endParaRPr lang="en-US" i="1" dirty="0">
                <a:solidFill>
                  <a:schemeClr val="tx1"/>
                </a:solidFill>
              </a:endParaRPr>
            </a:p>
          </p:txBody>
        </p:sp>
      </p:grpSp>
      <p:sp>
        <p:nvSpPr>
          <p:cNvPr id="25" name="Content Placeholder 2"/>
          <p:cNvSpPr>
            <a:spLocks noGrp="1"/>
          </p:cNvSpPr>
          <p:nvPr>
            <p:ph idx="1"/>
          </p:nvPr>
        </p:nvSpPr>
        <p:spPr>
          <a:xfrm>
            <a:off x="350838" y="1187450"/>
            <a:ext cx="8145462" cy="2117725"/>
          </a:xfrm>
        </p:spPr>
        <p:txBody>
          <a:bodyPr>
            <a:normAutofit lnSpcReduction="10000"/>
          </a:bodyPr>
          <a:lstStyle/>
          <a:p>
            <a:r>
              <a:rPr lang="en-US" dirty="0" smtClean="0"/>
              <a:t>Visual representation of connections between PCIe and other blocks</a:t>
            </a:r>
          </a:p>
          <a:p>
            <a:pPr lvl="1"/>
            <a:r>
              <a:rPr lang="en-US" dirty="0" err="1" smtClean="0"/>
              <a:t>Qsys</a:t>
            </a:r>
            <a:r>
              <a:rPr lang="en-US" dirty="0" smtClean="0"/>
              <a:t> interface shows connections between masters and slaves</a:t>
            </a:r>
          </a:p>
          <a:p>
            <a:r>
              <a:rPr lang="en-US" dirty="0" smtClean="0"/>
              <a:t>Easily add other IP from the design library</a:t>
            </a:r>
          </a:p>
          <a:p>
            <a:pPr lvl="1"/>
            <a:r>
              <a:rPr lang="en-US" dirty="0" smtClean="0"/>
              <a:t>Even save your own IP or subsystems for reuse later</a:t>
            </a:r>
          </a:p>
        </p:txBody>
      </p:sp>
      <p:sp>
        <p:nvSpPr>
          <p:cNvPr id="21" name="Slide Number Placeholder 3"/>
          <p:cNvSpPr>
            <a:spLocks noGrp="1"/>
          </p:cNvSpPr>
          <p:nvPr>
            <p:ph type="sldNum" sz="quarter" idx="10"/>
          </p:nvPr>
        </p:nvSpPr>
        <p:spPr>
          <a:xfrm>
            <a:off x="350838" y="6588125"/>
            <a:ext cx="698500" cy="282575"/>
          </a:xfrm>
        </p:spPr>
        <p:txBody>
          <a:bodyPr/>
          <a:lstStyle/>
          <a:p>
            <a:pPr>
              <a:defRPr/>
            </a:pPr>
            <a:fld id="{6CE5E3FE-A279-48DF-B3FF-4EAF46D5DB6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3400" y="1250950"/>
            <a:ext cx="6980238" cy="1143000"/>
          </a:xfrm>
        </p:spPr>
        <p:txBody>
          <a:bodyPr/>
          <a:lstStyle/>
          <a:p>
            <a:r>
              <a:rPr lang="en-US" dirty="0" smtClean="0"/>
              <a:t>28-nm HP: Stratix </a:t>
            </a:r>
            <a:r>
              <a:rPr lang="en-US" dirty="0" smtClean="0"/>
              <a:t>V Specific Innovations</a:t>
            </a:r>
            <a:endParaRPr lang="en-US" dirty="0" smtClean="0">
              <a:solidFill>
                <a:srgbClr val="FF0000"/>
              </a:solidFill>
            </a:endParaRPr>
          </a:p>
        </p:txBody>
      </p:sp>
      <p:sp>
        <p:nvSpPr>
          <p:cNvPr id="5" name="Subtitle 4"/>
          <p:cNvSpPr>
            <a:spLocks noGrp="1"/>
          </p:cNvSpPr>
          <p:nvPr>
            <p:ph type="subTitle" idx="1"/>
          </p:nvPr>
        </p:nvSpPr>
        <p:spPr/>
        <p:txBody>
          <a:bodyPr/>
          <a:lstStyle/>
          <a:p>
            <a:r>
              <a:rPr lang="en-US" dirty="0" smtClean="0"/>
              <a:t>PCIe Gen3</a:t>
            </a:r>
          </a:p>
          <a:p>
            <a:r>
              <a:rPr lang="en-US" dirty="0" smtClean="0"/>
              <a:t>Improved data integrity protection </a:t>
            </a:r>
          </a:p>
          <a:p>
            <a:r>
              <a:rPr lang="en-US" dirty="0" smtClean="0"/>
              <a:t>Extensible architecture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PCI Express at 28nm</a:t>
            </a:r>
          </a:p>
        </p:txBody>
      </p:sp>
      <p:sp>
        <p:nvSpPr>
          <p:cNvPr id="3" name="Content Placeholder 2"/>
          <p:cNvSpPr>
            <a:spLocks noGrp="1"/>
          </p:cNvSpPr>
          <p:nvPr>
            <p:ph idx="1"/>
          </p:nvPr>
        </p:nvSpPr>
        <p:spPr>
          <a:xfrm>
            <a:off x="287464" y="997327"/>
            <a:ext cx="8521558" cy="5448739"/>
          </a:xfrm>
        </p:spPr>
        <p:txBody>
          <a:bodyPr>
            <a:noAutofit/>
          </a:bodyPr>
          <a:lstStyle/>
          <a:p>
            <a:pPr marL="228600" indent="-228600">
              <a:spcBef>
                <a:spcPct val="0"/>
              </a:spcBef>
              <a:defRPr/>
            </a:pPr>
            <a:r>
              <a:rPr lang="en-US" sz="2400" dirty="0" smtClean="0"/>
              <a:t>Innovations at 28nm</a:t>
            </a:r>
          </a:p>
          <a:p>
            <a:pPr marL="630936" lvl="1" indent="-228600">
              <a:spcBef>
                <a:spcPct val="0"/>
              </a:spcBef>
              <a:defRPr/>
            </a:pPr>
            <a:r>
              <a:rPr lang="en-US" dirty="0" smtClean="0">
                <a:ea typeface="+mn-ea"/>
                <a:cs typeface="+mn-cs"/>
              </a:rPr>
              <a:t>Autonomous PCIe Core </a:t>
            </a:r>
          </a:p>
          <a:p>
            <a:pPr marL="630936" lvl="1" indent="-228600">
              <a:spcBef>
                <a:spcPct val="0"/>
              </a:spcBef>
              <a:defRPr/>
            </a:pPr>
            <a:r>
              <a:rPr lang="en-US" dirty="0" smtClean="0">
                <a:ea typeface="+mn-ea"/>
                <a:cs typeface="+mn-cs"/>
              </a:rPr>
              <a:t>Configuration via Protocol (</a:t>
            </a:r>
            <a:r>
              <a:rPr lang="en-US" dirty="0" err="1" smtClean="0">
                <a:ea typeface="+mn-ea"/>
                <a:cs typeface="+mn-cs"/>
              </a:rPr>
              <a:t>CvP</a:t>
            </a:r>
            <a:r>
              <a:rPr lang="en-US" dirty="0" smtClean="0">
                <a:ea typeface="+mn-ea"/>
                <a:cs typeface="+mn-cs"/>
              </a:rPr>
              <a:t>) and Partial Reconfiguration</a:t>
            </a:r>
          </a:p>
          <a:p>
            <a:pPr marL="630936" lvl="1" indent="-228600">
              <a:spcBef>
                <a:spcPts val="0"/>
              </a:spcBef>
              <a:defRPr/>
            </a:pPr>
            <a:r>
              <a:rPr lang="en-US" dirty="0" smtClean="0">
                <a:ea typeface="+mn-ea"/>
                <a:cs typeface="+mn-cs"/>
              </a:rPr>
              <a:t>Productivity Enhancements </a:t>
            </a:r>
          </a:p>
          <a:p>
            <a:pPr marL="228600" indent="-228600">
              <a:spcBef>
                <a:spcPct val="0"/>
              </a:spcBef>
              <a:buSzPct val="90000"/>
              <a:defRPr/>
            </a:pPr>
            <a:r>
              <a:rPr lang="en-US" sz="2400" dirty="0" smtClean="0"/>
              <a:t>28-nm HP: Stratix </a:t>
            </a:r>
            <a:r>
              <a:rPr lang="en-US" sz="2400" dirty="0" smtClean="0"/>
              <a:t>V-specific Innovations </a:t>
            </a:r>
          </a:p>
          <a:p>
            <a:pPr marL="630936" lvl="1" indent="-228600">
              <a:spcBef>
                <a:spcPct val="0"/>
              </a:spcBef>
              <a:defRPr/>
            </a:pPr>
            <a:r>
              <a:rPr lang="en-US" dirty="0" smtClean="0">
                <a:ea typeface="+mn-ea"/>
                <a:cs typeface="+mn-cs"/>
              </a:rPr>
              <a:t>PCIe Gen3</a:t>
            </a:r>
          </a:p>
          <a:p>
            <a:pPr marL="630936" lvl="1" indent="-228600">
              <a:spcBef>
                <a:spcPct val="0"/>
              </a:spcBef>
              <a:defRPr/>
            </a:pPr>
            <a:r>
              <a:rPr lang="en-US" dirty="0" smtClean="0">
                <a:ea typeface="+mn-ea"/>
                <a:cs typeface="+mn-cs"/>
              </a:rPr>
              <a:t>Improved data integrity protection </a:t>
            </a:r>
          </a:p>
          <a:p>
            <a:pPr marL="630936" lvl="1" indent="-228600">
              <a:spcBef>
                <a:spcPts val="0"/>
              </a:spcBef>
              <a:defRPr/>
            </a:pPr>
            <a:r>
              <a:rPr lang="en-US" dirty="0" smtClean="0">
                <a:ea typeface="+mn-ea"/>
                <a:cs typeface="+mn-cs"/>
              </a:rPr>
              <a:t>Extensible architecture</a:t>
            </a:r>
          </a:p>
          <a:p>
            <a:pPr marL="228600" indent="-228600">
              <a:spcBef>
                <a:spcPct val="0"/>
              </a:spcBef>
              <a:spcAft>
                <a:spcPts val="0"/>
              </a:spcAft>
              <a:defRPr/>
            </a:pPr>
            <a:r>
              <a:rPr lang="en-US" sz="2400" dirty="0" smtClean="0"/>
              <a:t>28-nm LP-Specific </a:t>
            </a:r>
            <a:r>
              <a:rPr lang="en-US" sz="2400" dirty="0" smtClean="0"/>
              <a:t>Innovations (Arria V and Cyclone V)</a:t>
            </a:r>
          </a:p>
          <a:p>
            <a:pPr marL="628650" lvl="1" indent="-228600">
              <a:spcBef>
                <a:spcPct val="0"/>
              </a:spcBef>
              <a:spcAft>
                <a:spcPts val="600"/>
              </a:spcAft>
              <a:defRPr/>
            </a:pPr>
            <a:r>
              <a:rPr lang="en-US" dirty="0" smtClean="0"/>
              <a:t>Multi-Function</a:t>
            </a:r>
          </a:p>
          <a:p>
            <a:pPr marL="630936" lvl="1" indent="-228600">
              <a:spcBef>
                <a:spcPct val="0"/>
              </a:spcBef>
              <a:buNone/>
              <a:defRPr/>
            </a:pPr>
            <a:endParaRPr lang="en-US" dirty="0" smtClean="0">
              <a:ea typeface="+mn-ea"/>
              <a:cs typeface="+mn-cs"/>
            </a:endParaRPr>
          </a:p>
        </p:txBody>
      </p:sp>
      <p:sp>
        <p:nvSpPr>
          <p:cNvPr id="7172" name="Slide Number Placeholder 3"/>
          <p:cNvSpPr>
            <a:spLocks noGrp="1"/>
          </p:cNvSpPr>
          <p:nvPr>
            <p:ph type="sldNum" sz="quarter" idx="10"/>
          </p:nvPr>
        </p:nvSpPr>
        <p:spPr>
          <a:noFill/>
        </p:spPr>
        <p:txBody>
          <a:bodyPr/>
          <a:lstStyle/>
          <a:p>
            <a:fld id="{1846FE10-7A1B-4836-BD7C-AD2B94E2BC65}" type="slidenum">
              <a:rPr lang="en-US" smtClean="0">
                <a:latin typeface="Arial" pitchFamily="34" charset="0"/>
              </a:rPr>
              <a:pPr/>
              <a:t>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Altera’s</a:t>
            </a:r>
            <a:r>
              <a:rPr lang="en-US" dirty="0" smtClean="0"/>
              <a:t> PCIe Portfolio</a:t>
            </a:r>
            <a:endParaRPr lang="en-US" dirty="0"/>
          </a:p>
        </p:txBody>
      </p:sp>
      <p:sp>
        <p:nvSpPr>
          <p:cNvPr id="3" name="Content Placeholder 2"/>
          <p:cNvSpPr>
            <a:spLocks noGrp="1"/>
          </p:cNvSpPr>
          <p:nvPr>
            <p:ph idx="1"/>
          </p:nvPr>
        </p:nvSpPr>
        <p:spPr>
          <a:xfrm>
            <a:off x="219075" y="1104900"/>
            <a:ext cx="8315325" cy="4762500"/>
          </a:xfrm>
        </p:spPr>
        <p:txBody>
          <a:bodyPr>
            <a:normAutofit/>
          </a:bodyPr>
          <a:lstStyle/>
          <a:p>
            <a:r>
              <a:rPr lang="en-US" dirty="0" smtClean="0"/>
              <a:t>Over five years of developing PCIe solutions</a:t>
            </a:r>
          </a:p>
          <a:p>
            <a:pPr lvl="1"/>
            <a:r>
              <a:rPr lang="en-US" dirty="0" smtClean="0"/>
              <a:t>Soft IP for non-transceiver devices  (PIPE interface) </a:t>
            </a:r>
          </a:p>
          <a:p>
            <a:pPr lvl="1"/>
            <a:r>
              <a:rPr lang="en-US" dirty="0" smtClean="0"/>
              <a:t>Soft IP with integrated transceivers for Stratix GX device</a:t>
            </a:r>
          </a:p>
          <a:p>
            <a:pPr lvl="1"/>
            <a:r>
              <a:rPr lang="en-US" dirty="0" smtClean="0"/>
              <a:t>Hardened PCIe IP core in all 40-nm and 28-nm FPGA families</a:t>
            </a:r>
          </a:p>
          <a:p>
            <a:pPr lvl="1"/>
            <a:endParaRPr lang="en-US" dirty="0" smtClean="0"/>
          </a:p>
          <a:p>
            <a:pPr marL="292100" indent="-292100">
              <a:spcBef>
                <a:spcPct val="0"/>
              </a:spcBef>
              <a:spcAft>
                <a:spcPct val="10000"/>
              </a:spcAft>
            </a:pPr>
            <a:r>
              <a:rPr lang="en-US" dirty="0" smtClean="0"/>
              <a:t>Industry-leading solutions</a:t>
            </a:r>
          </a:p>
          <a:p>
            <a:pPr marL="635000" lvl="1" indent="-228600">
              <a:spcBef>
                <a:spcPct val="0"/>
              </a:spcBef>
              <a:spcAft>
                <a:spcPct val="45000"/>
              </a:spcAft>
            </a:pPr>
            <a:r>
              <a:rPr lang="en-US" dirty="0" smtClean="0"/>
              <a:t>Arria II GX FPGA: industry’s first low-cost 40-nm FPGA with hard IP support for PCIe Gen1 x1, x4, and x8</a:t>
            </a:r>
          </a:p>
          <a:p>
            <a:pPr marL="635000" lvl="1" indent="-228600">
              <a:spcBef>
                <a:spcPct val="0"/>
              </a:spcBef>
              <a:spcAft>
                <a:spcPct val="45000"/>
              </a:spcAft>
            </a:pPr>
            <a:r>
              <a:rPr lang="en-US" dirty="0" smtClean="0"/>
              <a:t>Stratix IV GX FPGA : industry’s first shipping FPGA solution with hard IP support for PCIe Gen2</a:t>
            </a:r>
          </a:p>
          <a:p>
            <a:pPr marL="635000" lvl="1" indent="-228600">
              <a:spcBef>
                <a:spcPct val="0"/>
              </a:spcBef>
              <a:spcAft>
                <a:spcPct val="45000"/>
              </a:spcAft>
            </a:pPr>
            <a:r>
              <a:rPr lang="en-US" dirty="0" smtClean="0"/>
              <a:t>Stratix V GX FPGA: industry’s first FPGA solution with hard IP support for </a:t>
            </a:r>
            <a:r>
              <a:rPr lang="en-US" dirty="0" err="1" smtClean="0"/>
              <a:t>PCIe</a:t>
            </a:r>
            <a:r>
              <a:rPr lang="en-US" dirty="0" smtClean="0"/>
              <a:t> Gen3</a:t>
            </a:r>
          </a:p>
          <a:p>
            <a:endParaRPr lang="en-US" dirty="0" smtClean="0"/>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First FPGA with Hard IP for Gen 3 Rates!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21</a:t>
            </a:fld>
            <a:endParaRPr lang="en-US" dirty="0"/>
          </a:p>
        </p:txBody>
      </p:sp>
      <p:graphicFrame>
        <p:nvGraphicFramePr>
          <p:cNvPr id="8" name="Group 2"/>
          <p:cNvGraphicFramePr>
            <a:graphicFrameLocks noGrp="1"/>
          </p:cNvGraphicFramePr>
          <p:nvPr/>
        </p:nvGraphicFramePr>
        <p:xfrm>
          <a:off x="1295400" y="1064871"/>
          <a:ext cx="7258292" cy="4958805"/>
        </p:xfrm>
        <a:graphic>
          <a:graphicData uri="http://schemas.openxmlformats.org/drawingml/2006/table">
            <a:tbl>
              <a:tblPr/>
              <a:tblGrid>
                <a:gridCol w="903790"/>
                <a:gridCol w="932180"/>
                <a:gridCol w="2054089"/>
                <a:gridCol w="1331088"/>
                <a:gridCol w="2037145"/>
              </a:tblGrid>
              <a:tr h="369969">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Number of Lanes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PCIe </a:t>
                      </a:r>
                    </a:p>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Speed</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User Application </a:t>
                      </a:r>
                      <a:r>
                        <a:rPr kumimoji="0" lang="en-US" sz="1800" b="0" i="0" u="none" strike="noStrike" cap="none" normalizeH="0" baseline="0" dirty="0" err="1" smtClean="0">
                          <a:ln>
                            <a:noFill/>
                          </a:ln>
                          <a:solidFill>
                            <a:schemeClr val="bg1"/>
                          </a:solidFill>
                          <a:effectLst/>
                          <a:latin typeface="Arial" pitchFamily="34" charset="0"/>
                        </a:rPr>
                        <a:t>Datapath</a:t>
                      </a:r>
                      <a:r>
                        <a:rPr kumimoji="0" lang="en-US" sz="1800" b="0" i="0" u="none" strike="noStrike" cap="none" normalizeH="0" baseline="0" dirty="0" smtClean="0">
                          <a:ln>
                            <a:noFill/>
                          </a:ln>
                          <a:solidFill>
                            <a:schemeClr val="bg1"/>
                          </a:solidFill>
                          <a:effectLst/>
                          <a:latin typeface="Arial" pitchFamily="34" charset="0"/>
                        </a:rPr>
                        <a:t> Width (bits)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Min Fabric Clock Rate (MHz)</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Notes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3699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Gen 1</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64 or 72</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62.5</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rowSpan="8">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Available in both Stratix IV GX and Stratix V</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699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rPr>
                        <a:t>64 or 72</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125</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84985">
                <a:tc rowSpan="2">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8</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rPr>
                        <a:t>64 or 72</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250</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8498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128 or 144</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125</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699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Gen 2</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rPr>
                        <a:t>64 or 72</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62.5</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84985">
                <a:tc rowSpan="2">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rPr>
                        <a:t>64 or 72</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250</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84985">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rPr>
                        <a:t>128 or 144</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125</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84985">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8</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rPr>
                        <a:t>128 or 144</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250</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699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Gen 3 </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64 or 72</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125</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New in Stratix V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699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128 or 144</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800" b="0" i="0" u="none" strike="noStrike" cap="none" normalizeH="0" baseline="0" dirty="0" smtClean="0">
                          <a:ln>
                            <a:noFill/>
                          </a:ln>
                          <a:solidFill>
                            <a:schemeClr val="tx1"/>
                          </a:solidFill>
                          <a:effectLst/>
                          <a:latin typeface="Arial" pitchFamily="34" charset="0"/>
                        </a:rPr>
                        <a:t>250</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84985">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8</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256 or 288</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250</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pic>
        <p:nvPicPr>
          <p:cNvPr id="7" name="Picture 2" descr="C:\Documents and Settings\jwimett\Local Settings\Temporary Internet Files\Content.IE5\ID8WGSM1\MC900188237[1].wmf"/>
          <p:cNvPicPr>
            <a:picLocks noChangeAspect="1" noChangeArrowheads="1"/>
          </p:cNvPicPr>
          <p:nvPr/>
        </p:nvPicPr>
        <p:blipFill>
          <a:blip r:embed="rId2"/>
          <a:srcRect/>
          <a:stretch>
            <a:fillRect/>
          </a:stretch>
        </p:blipFill>
        <p:spPr bwMode="auto">
          <a:xfrm>
            <a:off x="717630" y="4942390"/>
            <a:ext cx="851809" cy="13600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p:spPr>
        <p:txBody>
          <a:bodyPr/>
          <a:lstStyle/>
          <a:p>
            <a:fld id="{9E5BE195-6B57-4E82-B32F-67DEEFBC41B5}" type="slidenum">
              <a:rPr lang="en-US" smtClean="0"/>
              <a:pPr/>
              <a:t>22</a:t>
            </a:fld>
            <a:endParaRPr lang="en-US" smtClean="0"/>
          </a:p>
        </p:txBody>
      </p:sp>
      <p:sp>
        <p:nvSpPr>
          <p:cNvPr id="15363" name="Rectangle 3"/>
          <p:cNvSpPr>
            <a:spLocks noGrp="1" noChangeArrowheads="1"/>
          </p:cNvSpPr>
          <p:nvPr>
            <p:ph type="title"/>
          </p:nvPr>
        </p:nvSpPr>
        <p:spPr/>
        <p:txBody>
          <a:bodyPr/>
          <a:lstStyle/>
          <a:p>
            <a:r>
              <a:rPr lang="en-US" dirty="0" smtClean="0"/>
              <a:t>Stratix V PCIe Base 3.0 HIP Features</a:t>
            </a:r>
            <a:endParaRPr lang="en-US" sz="2400" dirty="0" smtClean="0"/>
          </a:p>
        </p:txBody>
      </p:sp>
      <p:graphicFrame>
        <p:nvGraphicFramePr>
          <p:cNvPr id="335957" name="Group 85"/>
          <p:cNvGraphicFramePr>
            <a:graphicFrameLocks noGrp="1"/>
          </p:cNvGraphicFramePr>
          <p:nvPr>
            <p:ph sz="half" idx="2"/>
          </p:nvPr>
        </p:nvGraphicFramePr>
        <p:xfrm>
          <a:off x="393700" y="1206930"/>
          <a:ext cx="8053388" cy="4371213"/>
        </p:xfrm>
        <a:graphic>
          <a:graphicData uri="http://schemas.openxmlformats.org/drawingml/2006/table">
            <a:tbl>
              <a:tblPr/>
              <a:tblGrid>
                <a:gridCol w="4029075"/>
                <a:gridCol w="4024313"/>
              </a:tblGrid>
              <a:tr h="123825">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Feature</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Stratix V HIP Support</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1174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Speed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Gen1, Gen2, Gen3</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174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Lane Configuration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x1, x2, x4, x8</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Supported Functions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Endpoint and embedded rootport</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21748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PCS Interface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Gen1, Gen2: 8b/10b coding</a:t>
                      </a:r>
                    </a:p>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Gen3: 128b/130b coding</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174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Max Payload Size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 KB</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Embedded Memory Buffers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 KB Rx buffer</a:t>
                      </a:r>
                    </a:p>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 KB replay buffer</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Gen3 Equalization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Automatic equalization training</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174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Functions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r h="117475">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Virtual Channels</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r>
            </a:tbl>
          </a:graphicData>
        </a:graphic>
      </p:graphicFrame>
      <p:sp>
        <p:nvSpPr>
          <p:cNvPr id="15400" name="Rectangle 67"/>
          <p:cNvSpPr>
            <a:spLocks noChangeArrowheads="1"/>
          </p:cNvSpPr>
          <p:nvPr/>
        </p:nvSpPr>
        <p:spPr bwMode="auto">
          <a:xfrm>
            <a:off x="461963" y="5688184"/>
            <a:ext cx="7418387" cy="304800"/>
          </a:xfrm>
          <a:prstGeom prst="rect">
            <a:avLst/>
          </a:prstGeom>
          <a:noFill/>
          <a:ln w="9525">
            <a:noFill/>
            <a:miter lim="800000"/>
            <a:headEnd/>
            <a:tailEnd/>
          </a:ln>
        </p:spPr>
        <p:txBody>
          <a:bodyPr>
            <a:spAutoFit/>
          </a:bodyPr>
          <a:lstStyle/>
          <a:p>
            <a:r>
              <a:rPr lang="en-US" sz="1400" b="1" dirty="0"/>
              <a:t>Note: Gen3 and Gen2 support in two speed grades and </a:t>
            </a:r>
            <a:r>
              <a:rPr lang="en-US" sz="1400" b="1" dirty="0" err="1"/>
              <a:t>HardCopy</a:t>
            </a:r>
            <a:r>
              <a:rPr lang="en-US" sz="1400" b="1" dirty="0"/>
              <a:t> ASICs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a:noFill/>
        </p:spPr>
        <p:txBody>
          <a:bodyPr/>
          <a:lstStyle/>
          <a:p>
            <a:fld id="{20359725-AC01-4D38-9B22-372906DD71F9}" type="slidenum">
              <a:rPr lang="en-US" smtClean="0"/>
              <a:pPr/>
              <a:t>23</a:t>
            </a:fld>
            <a:endParaRPr lang="en-US" smtClean="0"/>
          </a:p>
        </p:txBody>
      </p:sp>
      <p:sp>
        <p:nvSpPr>
          <p:cNvPr id="17411" name="Rectangle 2"/>
          <p:cNvSpPr>
            <a:spLocks noGrp="1" noChangeArrowheads="1"/>
          </p:cNvSpPr>
          <p:nvPr>
            <p:ph type="body" sz="half" idx="1"/>
          </p:nvPr>
        </p:nvSpPr>
        <p:spPr>
          <a:xfrm>
            <a:off x="419100" y="962025"/>
            <a:ext cx="7791450" cy="5048250"/>
          </a:xfrm>
        </p:spPr>
        <p:txBody>
          <a:bodyPr/>
          <a:lstStyle/>
          <a:p>
            <a:pPr marL="285750" indent="-285750"/>
            <a:r>
              <a:rPr lang="en-US" sz="2000" dirty="0" smtClean="0"/>
              <a:t>Enhanced data integrity protection </a:t>
            </a:r>
          </a:p>
          <a:p>
            <a:pPr marL="628650" lvl="1" indent="-228600">
              <a:buFont typeface="Arial" charset="0"/>
              <a:buChar char="–"/>
            </a:pPr>
            <a:r>
              <a:rPr lang="en-US" sz="1800" dirty="0" smtClean="0"/>
              <a:t>Improved ECC protection of embedded memory buffers</a:t>
            </a:r>
          </a:p>
          <a:p>
            <a:pPr marL="1279525" lvl="2" indent="-304800"/>
            <a:r>
              <a:rPr lang="en-US" sz="1600" dirty="0" smtClean="0"/>
              <a:t> Single or multiple adjacent bit-error correction</a:t>
            </a:r>
          </a:p>
          <a:p>
            <a:pPr marL="1660525" lvl="3" indent="-266700"/>
            <a:r>
              <a:rPr lang="en-US" sz="1400" dirty="0" smtClean="0"/>
              <a:t>Can correct up to 8 adjacent bit errors in memory array</a:t>
            </a:r>
          </a:p>
          <a:p>
            <a:pPr marL="1279525" lvl="2" indent="-304800"/>
            <a:r>
              <a:rPr lang="en-US" sz="1600" dirty="0" smtClean="0"/>
              <a:t>Double non-adjacent bit-error detection </a:t>
            </a:r>
          </a:p>
          <a:p>
            <a:pPr marL="628650" lvl="1" indent="-228600">
              <a:buFont typeface="Arial" charset="0"/>
              <a:buChar char="–"/>
            </a:pPr>
            <a:r>
              <a:rPr lang="en-US" sz="1800" dirty="0" smtClean="0"/>
              <a:t>ECRC forwarding to / from application layer</a:t>
            </a:r>
          </a:p>
          <a:p>
            <a:pPr marL="628650" lvl="1" indent="-228600">
              <a:buFont typeface="Arial" charset="0"/>
              <a:buChar char="–"/>
            </a:pPr>
            <a:r>
              <a:rPr lang="en-US" sz="1800" dirty="0" smtClean="0"/>
              <a:t>Per byte parity bit protection between LCRC termination point and user logic </a:t>
            </a:r>
          </a:p>
        </p:txBody>
      </p:sp>
      <p:sp>
        <p:nvSpPr>
          <p:cNvPr id="17412" name="Rectangle 3"/>
          <p:cNvSpPr>
            <a:spLocks noGrp="1" noChangeArrowheads="1"/>
          </p:cNvSpPr>
          <p:nvPr>
            <p:ph type="title"/>
          </p:nvPr>
        </p:nvSpPr>
        <p:spPr>
          <a:xfrm>
            <a:off x="311150" y="162046"/>
            <a:ext cx="8331200" cy="914400"/>
          </a:xfrm>
        </p:spPr>
        <p:txBody>
          <a:bodyPr/>
          <a:lstStyle/>
          <a:p>
            <a:r>
              <a:rPr lang="en-US" dirty="0" smtClean="0"/>
              <a:t>Stratix V PCIe Enhanced Reliability </a:t>
            </a:r>
            <a:endParaRPr lang="en-US" sz="24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fld id="{ADF15515-2554-41EC-B681-B01B3A3A54A0}" type="slidenum">
              <a:rPr lang="en-US" sz="800">
                <a:solidFill>
                  <a:srgbClr val="000000"/>
                </a:solidFill>
              </a:rPr>
              <a:pPr/>
              <a:t>24</a:t>
            </a:fld>
            <a:endParaRPr lang="en-US" sz="800">
              <a:solidFill>
                <a:srgbClr val="000000"/>
              </a:solidFill>
            </a:endParaRPr>
          </a:p>
        </p:txBody>
      </p:sp>
      <p:sp>
        <p:nvSpPr>
          <p:cNvPr id="49155" name="Rectangle 2"/>
          <p:cNvSpPr>
            <a:spLocks noGrp="1" noChangeArrowheads="1"/>
          </p:cNvSpPr>
          <p:nvPr>
            <p:ph type="title" idx="4294967295"/>
          </p:nvPr>
        </p:nvSpPr>
        <p:spPr/>
        <p:txBody>
          <a:bodyPr/>
          <a:lstStyle/>
          <a:p>
            <a:r>
              <a:rPr lang="en-US" smtClean="0"/>
              <a:t>S5 HIP Protocol Extension Support (1/3)</a:t>
            </a:r>
            <a:endParaRPr lang="en-US" b="0" smtClean="0"/>
          </a:p>
        </p:txBody>
      </p:sp>
      <p:graphicFrame>
        <p:nvGraphicFramePr>
          <p:cNvPr id="740355" name="Group 3"/>
          <p:cNvGraphicFramePr>
            <a:graphicFrameLocks noGrp="1"/>
          </p:cNvGraphicFramePr>
          <p:nvPr>
            <p:ph idx="4294967295"/>
          </p:nvPr>
        </p:nvGraphicFramePr>
        <p:xfrm>
          <a:off x="287338" y="1233488"/>
          <a:ext cx="8677275" cy="3932238"/>
        </p:xfrm>
        <a:graphic>
          <a:graphicData uri="http://schemas.openxmlformats.org/drawingml/2006/table">
            <a:tbl>
              <a:tblPr/>
              <a:tblGrid>
                <a:gridCol w="2114550"/>
                <a:gridCol w="860425"/>
                <a:gridCol w="858837"/>
                <a:gridCol w="858838"/>
                <a:gridCol w="3984625"/>
              </a:tblGrid>
              <a:tr h="88423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smtClean="0">
                          <a:ln>
                            <a:noFill/>
                          </a:ln>
                          <a:solidFill>
                            <a:schemeClr val="bg1"/>
                          </a:solidFill>
                          <a:effectLst/>
                          <a:latin typeface="Arial" charset="0"/>
                        </a:rPr>
                        <a:t>Description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Supported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CSEB</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Required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Config Bypass</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Required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smtClean="0">
                          <a:ln>
                            <a:noFill/>
                          </a:ln>
                          <a:solidFill>
                            <a:schemeClr val="bg1"/>
                          </a:solidFill>
                          <a:effectLst/>
                          <a:latin typeface="Arial" charset="0"/>
                        </a:rPr>
                        <a:t>Notes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Atomic Operations (AtomicOp)</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385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Internal Error Reporting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3508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Resizable BAR</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Ｐゴシック" charset="-128"/>
                        </a:rPr>
                        <a:t>Use CSEB extension feature to create the resizable BAR capability, and then use HIP DPRIO to actually change the BAR size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334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Multicast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Requires config bypass for full support.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Without config bypass can be target of multicast if upstream handles multi-cast routing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fld id="{A1F622C6-2B48-4D61-8B60-7A73DF885274}" type="slidenum">
              <a:rPr lang="en-US" sz="800">
                <a:solidFill>
                  <a:srgbClr val="000000"/>
                </a:solidFill>
              </a:rPr>
              <a:pPr/>
              <a:t>25</a:t>
            </a:fld>
            <a:endParaRPr lang="en-US" sz="800">
              <a:solidFill>
                <a:srgbClr val="000000"/>
              </a:solidFill>
            </a:endParaRPr>
          </a:p>
        </p:txBody>
      </p:sp>
      <p:sp>
        <p:nvSpPr>
          <p:cNvPr id="50179" name="Rectangle 2"/>
          <p:cNvSpPr>
            <a:spLocks noGrp="1" noChangeArrowheads="1"/>
          </p:cNvSpPr>
          <p:nvPr>
            <p:ph type="title" idx="4294967295"/>
          </p:nvPr>
        </p:nvSpPr>
        <p:spPr/>
        <p:txBody>
          <a:bodyPr/>
          <a:lstStyle/>
          <a:p>
            <a:r>
              <a:rPr lang="en-US" smtClean="0"/>
              <a:t>S5 HIP Protocol Extension Support (2/3)</a:t>
            </a:r>
          </a:p>
        </p:txBody>
      </p:sp>
      <p:graphicFrame>
        <p:nvGraphicFramePr>
          <p:cNvPr id="742403" name="Group 3"/>
          <p:cNvGraphicFramePr>
            <a:graphicFrameLocks noGrp="1"/>
          </p:cNvGraphicFramePr>
          <p:nvPr>
            <p:ph idx="4294967295"/>
          </p:nvPr>
        </p:nvGraphicFramePr>
        <p:xfrm>
          <a:off x="304800" y="1066800"/>
          <a:ext cx="8399463" cy="4613276"/>
        </p:xfrm>
        <a:graphic>
          <a:graphicData uri="http://schemas.openxmlformats.org/drawingml/2006/table">
            <a:tbl>
              <a:tblPr/>
              <a:tblGrid>
                <a:gridCol w="2046288"/>
                <a:gridCol w="833437"/>
                <a:gridCol w="831850"/>
                <a:gridCol w="830263"/>
                <a:gridCol w="3857625"/>
              </a:tblGrid>
              <a:tr h="89693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smtClean="0">
                          <a:ln>
                            <a:noFill/>
                          </a:ln>
                          <a:solidFill>
                            <a:schemeClr val="bg1"/>
                          </a:solidFill>
                          <a:effectLst/>
                          <a:latin typeface="Arial" charset="0"/>
                        </a:rPr>
                        <a:t>Description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Supported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CSEB</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Required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Config Bypass</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Required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smtClean="0">
                          <a:ln>
                            <a:noFill/>
                          </a:ln>
                          <a:solidFill>
                            <a:schemeClr val="bg1"/>
                          </a:solidFill>
                          <a:effectLst/>
                          <a:latin typeface="Arial" charset="0"/>
                        </a:rPr>
                        <a:t>Notes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13335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ID-Based Ordering (IDO)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Partial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New type of relaxed ordering semantics to improve performance. RX Buffer does not support ID Base re-ordering; HIP will allow TLPs with IDO attribute set for re-ordering elsewhere in the hierarchy;</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885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Dynamic Power Allocation (DPA)</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Partial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 Dynamic power mgmt for substates of D0</a:t>
                      </a:r>
                    </a:p>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(active state). Requires DPA Capability in soft logic</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836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Latency Tolerance Reporting (LTR)</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Endpoints report service latency requirements, enabling improved platform power mgmt. Requires LTR Capability in soft logic</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sm" len="sm"/>
                      <a:tailEnd type="none" w="sm" len="sm"/>
                    </a:lnB>
                    <a:lnTlToBr>
                      <a:noFill/>
                    </a:lnTlToBr>
                    <a:lnBlToTr>
                      <a:noFill/>
                    </a:lnBlToTr>
                    <a:solidFill>
                      <a:srgbClr val="CCFFFF"/>
                    </a:solidFill>
                  </a:tcPr>
                </a:tc>
              </a:tr>
              <a:tr h="430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ASPM Optional (L0s)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sm" len="sm"/>
                      <a:tailEnd type="none" w="sm" len="sm"/>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fld id="{D4EAA830-DEA3-46BF-B55C-7F1F7AD054B2}" type="slidenum">
              <a:rPr lang="en-US" sz="800">
                <a:solidFill>
                  <a:srgbClr val="000000"/>
                </a:solidFill>
              </a:rPr>
              <a:pPr/>
              <a:t>26</a:t>
            </a:fld>
            <a:endParaRPr lang="en-US" sz="800">
              <a:solidFill>
                <a:srgbClr val="000000"/>
              </a:solidFill>
            </a:endParaRPr>
          </a:p>
        </p:txBody>
      </p:sp>
      <p:sp>
        <p:nvSpPr>
          <p:cNvPr id="51203" name="Rectangle 2"/>
          <p:cNvSpPr>
            <a:spLocks noGrp="1" noChangeArrowheads="1"/>
          </p:cNvSpPr>
          <p:nvPr>
            <p:ph type="title" idx="4294967295"/>
          </p:nvPr>
        </p:nvSpPr>
        <p:spPr>
          <a:xfrm>
            <a:off x="138900" y="405475"/>
            <a:ext cx="8331200" cy="914400"/>
          </a:xfrm>
        </p:spPr>
        <p:txBody>
          <a:bodyPr/>
          <a:lstStyle/>
          <a:p>
            <a:r>
              <a:rPr lang="en-US" dirty="0" smtClean="0"/>
              <a:t>S5 HIP Protocol Extensions Support (3/3)</a:t>
            </a:r>
          </a:p>
        </p:txBody>
      </p:sp>
      <p:graphicFrame>
        <p:nvGraphicFramePr>
          <p:cNvPr id="744451" name="Group 3"/>
          <p:cNvGraphicFramePr>
            <a:graphicFrameLocks noGrp="1"/>
          </p:cNvGraphicFramePr>
          <p:nvPr>
            <p:ph idx="4294967295"/>
          </p:nvPr>
        </p:nvGraphicFramePr>
        <p:xfrm>
          <a:off x="221226" y="1427283"/>
          <a:ext cx="8459788" cy="4419918"/>
        </p:xfrm>
        <a:graphic>
          <a:graphicData uri="http://schemas.openxmlformats.org/drawingml/2006/table">
            <a:tbl>
              <a:tblPr/>
              <a:tblGrid>
                <a:gridCol w="2062163"/>
                <a:gridCol w="836612"/>
                <a:gridCol w="954088"/>
                <a:gridCol w="827087"/>
                <a:gridCol w="3779838"/>
              </a:tblGrid>
              <a:tr h="884238">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Supported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CSEB</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Required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Config Bypass</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00" b="1" i="0" u="none" strike="noStrike" cap="none" normalizeH="0" baseline="0" smtClean="0">
                          <a:ln>
                            <a:noFill/>
                          </a:ln>
                          <a:solidFill>
                            <a:schemeClr val="bg1"/>
                          </a:solidFill>
                          <a:effectLst/>
                          <a:latin typeface="Arial" charset="0"/>
                        </a:rPr>
                        <a:t>Required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smtClean="0">
                          <a:ln>
                            <a:noFill/>
                          </a:ln>
                          <a:solidFill>
                            <a:schemeClr val="bg1"/>
                          </a:solidFill>
                          <a:effectLst/>
                          <a:latin typeface="Arial" charset="0"/>
                        </a:rPr>
                        <a:t>Notes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r h="288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Extended Tag Enable Default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Support 64 Tag as default</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TLP Processing Hints (TPH)</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Partial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Yes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Re-use Reserved header words, PH, TH and steering tags (lower 8 bits only), requires the use of CSEB for extra capability register. Upper 8-bits of steering tag require TLP prefix (not supported)</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3984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TLP Prefix</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Mechanism to extend TLP headers in MR-IOV. Requires new physical layer framing. Users implement whole protocol stack in soft IP.</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r h="250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Optimized Buffer Flush/Fill (OBFF)</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chemeClr val="tx1"/>
                          </a:solidFill>
                          <a:effectLst/>
                          <a:latin typeface="Times New Roman" pitchFamily="18" charset="0"/>
                          <a:ea typeface="ＭＳ 明朝" charset="-128"/>
                          <a:cs typeface="Arial" charset="0"/>
                        </a:rPr>
                        <a:t>No</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charset="-128"/>
                          <a:cs typeface="Arial" charset="0"/>
                        </a:rPr>
                        <a:t>Requires wake side band signal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Stratix V GX PCIe Development Kits </a:t>
            </a:r>
          </a:p>
        </p:txBody>
      </p:sp>
      <p:sp>
        <p:nvSpPr>
          <p:cNvPr id="10243" name="Rectangle 3"/>
          <p:cNvSpPr>
            <a:spLocks noGrp="1" noChangeArrowheads="1"/>
          </p:cNvSpPr>
          <p:nvPr>
            <p:ph idx="1"/>
          </p:nvPr>
        </p:nvSpPr>
        <p:spPr>
          <a:xfrm>
            <a:off x="350838" y="1066538"/>
            <a:ext cx="8331200" cy="4679950"/>
          </a:xfrm>
        </p:spPr>
        <p:txBody>
          <a:bodyPr/>
          <a:lstStyle/>
          <a:p>
            <a:pPr marL="228600" indent="-228600">
              <a:spcBef>
                <a:spcPts val="0"/>
              </a:spcBef>
              <a:spcAft>
                <a:spcPts val="1000"/>
              </a:spcAft>
            </a:pPr>
            <a:r>
              <a:rPr lang="en-US" sz="2000" dirty="0" smtClean="0"/>
              <a:t>Similar to Stratix IV GX development Kit</a:t>
            </a:r>
          </a:p>
          <a:p>
            <a:pPr marL="228600" indent="-228600">
              <a:spcBef>
                <a:spcPts val="0"/>
              </a:spcBef>
              <a:spcAft>
                <a:spcPts val="200"/>
              </a:spcAft>
            </a:pPr>
            <a:r>
              <a:rPr lang="en-US" sz="2000" dirty="0" smtClean="0"/>
              <a:t>Stratix V GX A7 in F1517</a:t>
            </a:r>
          </a:p>
          <a:p>
            <a:pPr marL="571500" lvl="1" indent="-228600">
              <a:spcBef>
                <a:spcPts val="0"/>
              </a:spcBef>
              <a:spcAft>
                <a:spcPts val="300"/>
              </a:spcAft>
            </a:pPr>
            <a:r>
              <a:rPr lang="en-US" sz="1600" dirty="0" smtClean="0"/>
              <a:t>PCIe Form Factor</a:t>
            </a:r>
          </a:p>
          <a:p>
            <a:pPr marL="571500" lvl="1" indent="-228600">
              <a:spcBef>
                <a:spcPts val="0"/>
              </a:spcBef>
              <a:spcAft>
                <a:spcPts val="300"/>
              </a:spcAft>
            </a:pPr>
            <a:r>
              <a:rPr lang="en-US" sz="1600" dirty="0" smtClean="0"/>
              <a:t>DDR3 Memory (x72, devices) </a:t>
            </a:r>
          </a:p>
          <a:p>
            <a:pPr marL="571500" lvl="1" indent="-228600">
              <a:spcBef>
                <a:spcPts val="0"/>
              </a:spcBef>
              <a:spcAft>
                <a:spcPts val="300"/>
              </a:spcAft>
            </a:pPr>
            <a:r>
              <a:rPr lang="en-US" sz="1600" dirty="0" smtClean="0"/>
              <a:t>QDRII Memory (2 x18 devices)</a:t>
            </a:r>
          </a:p>
          <a:p>
            <a:pPr marL="571500" lvl="1" indent="-228600">
              <a:spcBef>
                <a:spcPts val="0"/>
              </a:spcBef>
              <a:spcAft>
                <a:spcPts val="300"/>
              </a:spcAft>
            </a:pPr>
            <a:r>
              <a:rPr lang="en-US" sz="1600" dirty="0" smtClean="0"/>
              <a:t>2 HSMCs</a:t>
            </a:r>
          </a:p>
          <a:p>
            <a:pPr marL="571500" lvl="1" indent="-228600">
              <a:spcBef>
                <a:spcPts val="0"/>
              </a:spcBef>
              <a:spcAft>
                <a:spcPts val="300"/>
              </a:spcAft>
            </a:pPr>
            <a:r>
              <a:rPr lang="en-US" sz="1600" dirty="0" smtClean="0"/>
              <a:t>2 SMAs</a:t>
            </a:r>
          </a:p>
          <a:p>
            <a:pPr marL="571500" lvl="1" indent="-228600">
              <a:spcBef>
                <a:spcPts val="0"/>
              </a:spcBef>
              <a:spcAft>
                <a:spcPts val="300"/>
              </a:spcAft>
            </a:pPr>
            <a:r>
              <a:rPr lang="en-US" sz="1600" dirty="0" smtClean="0"/>
              <a:t>BNC or SMB for SDI (in and out)</a:t>
            </a:r>
          </a:p>
          <a:p>
            <a:pPr marL="571500" lvl="1" indent="-228600">
              <a:spcBef>
                <a:spcPts val="0"/>
              </a:spcBef>
              <a:spcAft>
                <a:spcPts val="300"/>
              </a:spcAft>
            </a:pPr>
            <a:r>
              <a:rPr lang="en-US" sz="1600" dirty="0" smtClean="0"/>
              <a:t>QSFP (cable solution to SFP+)</a:t>
            </a:r>
          </a:p>
          <a:p>
            <a:pPr marL="571500" lvl="1" indent="-228600">
              <a:spcBef>
                <a:spcPts val="0"/>
              </a:spcBef>
              <a:spcAft>
                <a:spcPts val="1000"/>
              </a:spcAft>
            </a:pPr>
            <a:r>
              <a:rPr lang="en-US" sz="1600" dirty="0" smtClean="0"/>
              <a:t>Display Port </a:t>
            </a:r>
          </a:p>
          <a:p>
            <a:pPr marL="228600" indent="-228600">
              <a:spcBef>
                <a:spcPts val="0"/>
              </a:spcBef>
              <a:spcAft>
                <a:spcPts val="200"/>
              </a:spcAft>
            </a:pPr>
            <a:r>
              <a:rPr lang="en-US" sz="2000" dirty="0" smtClean="0"/>
              <a:t>Configuration via</a:t>
            </a:r>
          </a:p>
          <a:p>
            <a:pPr marL="571500" lvl="1" indent="-228600">
              <a:spcBef>
                <a:spcPts val="0"/>
              </a:spcBef>
              <a:spcAft>
                <a:spcPts val="200"/>
              </a:spcAft>
            </a:pPr>
            <a:r>
              <a:rPr lang="en-US" sz="1600" dirty="0" smtClean="0"/>
              <a:t>EPCQ and CvPCIe (Mode 2)*</a:t>
            </a:r>
          </a:p>
          <a:p>
            <a:pPr marL="857250" lvl="2" indent="-171450">
              <a:spcBef>
                <a:spcPts val="0"/>
              </a:spcBef>
              <a:spcAft>
                <a:spcPts val="400"/>
              </a:spcAft>
            </a:pPr>
            <a:r>
              <a:rPr lang="en-US" sz="1600" dirty="0" smtClean="0"/>
              <a:t>Drivers and Ref Design</a:t>
            </a:r>
          </a:p>
          <a:p>
            <a:pPr marL="571500" lvl="1" indent="-228600">
              <a:spcBef>
                <a:spcPts val="0"/>
              </a:spcBef>
              <a:spcAft>
                <a:spcPts val="200"/>
              </a:spcAft>
            </a:pPr>
            <a:r>
              <a:rPr lang="en-US" sz="1600" dirty="0" smtClean="0"/>
              <a:t>x32 and x16 FPP (Mode 3)*</a:t>
            </a:r>
          </a:p>
        </p:txBody>
      </p:sp>
      <p:pic>
        <p:nvPicPr>
          <p:cNvPr id="37890" name="Picture 2" descr="Figure 1.  Stratix IV GX FPGA Development Board"/>
          <p:cNvPicPr>
            <a:picLocks noChangeAspect="1" noChangeArrowheads="1"/>
          </p:cNvPicPr>
          <p:nvPr/>
        </p:nvPicPr>
        <p:blipFill>
          <a:blip r:embed="rId3"/>
          <a:srcRect/>
          <a:stretch>
            <a:fillRect/>
          </a:stretch>
        </p:blipFill>
        <p:spPr bwMode="auto">
          <a:xfrm>
            <a:off x="4467225" y="2473095"/>
            <a:ext cx="4162425" cy="2600325"/>
          </a:xfrm>
          <a:prstGeom prst="rect">
            <a:avLst/>
          </a:prstGeom>
          <a:noFill/>
        </p:spPr>
      </p:pic>
      <p:sp>
        <p:nvSpPr>
          <p:cNvPr id="13" name="TextBox 12"/>
          <p:cNvSpPr txBox="1"/>
          <p:nvPr/>
        </p:nvSpPr>
        <p:spPr>
          <a:xfrm>
            <a:off x="361556" y="5892591"/>
            <a:ext cx="1681871" cy="246221"/>
          </a:xfrm>
          <a:prstGeom prst="rect">
            <a:avLst/>
          </a:prstGeom>
          <a:noFill/>
        </p:spPr>
        <p:txBody>
          <a:bodyPr wrap="none" rtlCol="0">
            <a:spAutoFit/>
          </a:bodyPr>
          <a:lstStyle/>
          <a:p>
            <a:r>
              <a:rPr lang="en-GB" sz="1000" b="1" dirty="0" smtClean="0"/>
              <a:t>*See multiple image flow</a:t>
            </a:r>
            <a:endParaRPr lang="en-GB" sz="1000" b="1" dirty="0"/>
          </a:p>
        </p:txBody>
      </p:sp>
      <p:sp>
        <p:nvSpPr>
          <p:cNvPr id="14" name="TextBox 13"/>
          <p:cNvSpPr txBox="1"/>
          <p:nvPr/>
        </p:nvSpPr>
        <p:spPr>
          <a:xfrm>
            <a:off x="5210175" y="1857375"/>
            <a:ext cx="2564485" cy="523220"/>
          </a:xfrm>
          <a:prstGeom prst="rect">
            <a:avLst/>
          </a:prstGeom>
          <a:noFill/>
        </p:spPr>
        <p:txBody>
          <a:bodyPr wrap="none" rtlCol="0">
            <a:spAutoFit/>
          </a:bodyPr>
          <a:lstStyle/>
          <a:p>
            <a:r>
              <a:rPr lang="en-US" sz="2800" b="1" dirty="0" smtClean="0">
                <a:solidFill>
                  <a:srgbClr val="C00000"/>
                </a:solidFill>
                <a:latin typeface="Arial Black" pitchFamily="34" charset="0"/>
              </a:rPr>
              <a:t>Preliminary!</a:t>
            </a:r>
            <a:endParaRPr lang="en-US" sz="2800" b="1" dirty="0">
              <a:solidFill>
                <a:srgbClr val="C00000"/>
              </a:solidFill>
              <a:latin typeface="Arial Black" pitchFamily="34" charset="0"/>
            </a:endParaRPr>
          </a:p>
        </p:txBody>
      </p:sp>
      <p:pic>
        <p:nvPicPr>
          <p:cNvPr id="15" name="Picture 63" descr="1.png"/>
          <p:cNvPicPr>
            <a:picLocks noChangeAspect="1"/>
          </p:cNvPicPr>
          <p:nvPr/>
        </p:nvPicPr>
        <p:blipFill>
          <a:blip r:embed="rId4"/>
          <a:srcRect/>
          <a:stretch>
            <a:fillRect/>
          </a:stretch>
        </p:blipFill>
        <p:spPr bwMode="auto">
          <a:xfrm>
            <a:off x="5927725" y="3286125"/>
            <a:ext cx="981735" cy="990600"/>
          </a:xfrm>
          <a:prstGeom prst="rect">
            <a:avLst/>
          </a:prstGeom>
          <a:noFill/>
          <a:ln w="9525">
            <a:noFill/>
            <a:miter lim="800000"/>
            <a:headEnd/>
            <a:tailEnd/>
          </a:ln>
        </p:spPr>
      </p:pic>
      <p:pic>
        <p:nvPicPr>
          <p:cNvPr id="10" name="Picture 51" descr="StratixV_pms"/>
          <p:cNvPicPr>
            <a:picLocks noChangeAspect="1" noChangeArrowheads="1"/>
          </p:cNvPicPr>
          <p:nvPr/>
        </p:nvPicPr>
        <p:blipFill>
          <a:blip r:embed="rId5"/>
          <a:srcRect/>
          <a:stretch>
            <a:fillRect/>
          </a:stretch>
        </p:blipFill>
        <p:spPr bwMode="auto">
          <a:xfrm>
            <a:off x="6053935" y="3813149"/>
            <a:ext cx="720771" cy="152578"/>
          </a:xfrm>
          <a:prstGeom prst="rect">
            <a:avLst/>
          </a:prstGeom>
          <a:noFill/>
          <a:ln w="9525">
            <a:noFill/>
            <a:miter lim="800000"/>
            <a:headEnd/>
            <a:tailEnd/>
          </a:ln>
        </p:spPr>
      </p:pic>
      <p:sp>
        <p:nvSpPr>
          <p:cNvPr id="16" name="Rectangle 4"/>
          <p:cNvSpPr txBox="1">
            <a:spLocks noChangeArrowheads="1"/>
          </p:cNvSpPr>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BD3633-7A79-4899-981C-57CF7336BC8A}"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27</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3400" y="1250950"/>
            <a:ext cx="6980238" cy="1143000"/>
          </a:xfrm>
        </p:spPr>
        <p:txBody>
          <a:bodyPr/>
          <a:lstStyle/>
          <a:p>
            <a:r>
              <a:rPr lang="en-US" dirty="0" err="1" smtClean="0"/>
              <a:t>Arria</a:t>
            </a:r>
            <a:r>
              <a:rPr lang="en-US" dirty="0" smtClean="0"/>
              <a:t> V and Cyclone V Specific Innovations</a:t>
            </a:r>
            <a:endParaRPr lang="en-US" dirty="0" smtClean="0">
              <a:solidFill>
                <a:srgbClr val="FF0000"/>
              </a:solidFill>
            </a:endParaRPr>
          </a:p>
        </p:txBody>
      </p:sp>
      <p:sp>
        <p:nvSpPr>
          <p:cNvPr id="5" name="Subtitle 4"/>
          <p:cNvSpPr>
            <a:spLocks noGrp="1"/>
          </p:cNvSpPr>
          <p:nvPr>
            <p:ph type="subTitle" idx="1"/>
          </p:nvPr>
        </p:nvSpPr>
        <p:spPr/>
        <p:txBody>
          <a:bodyPr/>
          <a:lstStyle/>
          <a:p>
            <a:r>
              <a:rPr lang="en-US" dirty="0" err="1" smtClean="0"/>
              <a:t>Multifuntion</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350838" y="6588125"/>
            <a:ext cx="698500" cy="282575"/>
          </a:xfrm>
          <a:prstGeom prst="rect">
            <a:avLst/>
          </a:prstGeom>
          <a:noFill/>
          <a:ln w="9525">
            <a:noFill/>
            <a:miter lim="800000"/>
            <a:headEnd/>
            <a:tailEnd/>
          </a:ln>
        </p:spPr>
        <p:txBody>
          <a:bodyPr/>
          <a:lstStyle/>
          <a:p>
            <a:pPr eaLnBrk="0" hangingPunct="0"/>
            <a:fld id="{34C14041-C165-4E75-9BC5-50A5B257ACD8}" type="slidenum">
              <a:rPr lang="en-US" sz="800"/>
              <a:pPr eaLnBrk="0" hangingPunct="0"/>
              <a:t>29</a:t>
            </a:fld>
            <a:endParaRPr lang="en-US" sz="800"/>
          </a:p>
        </p:txBody>
      </p:sp>
      <p:sp>
        <p:nvSpPr>
          <p:cNvPr id="28675" name="Rectangle 2"/>
          <p:cNvSpPr>
            <a:spLocks noGrp="1" noChangeArrowheads="1"/>
          </p:cNvSpPr>
          <p:nvPr>
            <p:ph type="title" idx="4294967295"/>
          </p:nvPr>
        </p:nvSpPr>
        <p:spPr>
          <a:xfrm>
            <a:off x="350838" y="273050"/>
            <a:ext cx="8793162" cy="685800"/>
          </a:xfrm>
        </p:spPr>
        <p:txBody>
          <a:bodyPr/>
          <a:lstStyle/>
          <a:p>
            <a:pPr eaLnBrk="1" hangingPunct="1"/>
            <a:r>
              <a:rPr lang="en-US" altLang="zh-TW" dirty="0" smtClean="0">
                <a:ea typeface="PMingLiU" pitchFamily="18" charset="-120"/>
              </a:rPr>
              <a:t>Arria V and Cyclone V:  PCIe Multifunction</a:t>
            </a:r>
          </a:p>
        </p:txBody>
      </p:sp>
      <p:sp>
        <p:nvSpPr>
          <p:cNvPr id="28676" name="Rectangle 3"/>
          <p:cNvSpPr>
            <a:spLocks noGrp="1" noChangeArrowheads="1"/>
          </p:cNvSpPr>
          <p:nvPr>
            <p:ph type="body" idx="4294967295"/>
          </p:nvPr>
        </p:nvSpPr>
        <p:spPr>
          <a:xfrm>
            <a:off x="352425" y="1168400"/>
            <a:ext cx="5788025" cy="4471988"/>
          </a:xfrm>
        </p:spPr>
        <p:txBody>
          <a:bodyPr/>
          <a:lstStyle/>
          <a:p>
            <a:pPr marL="292100" indent="-292100" eaLnBrk="1" hangingPunct="1">
              <a:spcBef>
                <a:spcPct val="0"/>
              </a:spcBef>
              <a:spcAft>
                <a:spcPts val="1200"/>
              </a:spcAft>
            </a:pPr>
            <a:r>
              <a:rPr lang="en-US" altLang="zh-TW" sz="2000" smtClean="0">
                <a:ea typeface="PMingLiU" pitchFamily="18" charset="-120"/>
              </a:rPr>
              <a:t>Arria V FPGA serves as custom I/O hub for PCIe-linked embedded processor</a:t>
            </a:r>
          </a:p>
          <a:p>
            <a:pPr marL="292100" indent="-292100" eaLnBrk="1" hangingPunct="1">
              <a:spcBef>
                <a:spcPct val="0"/>
              </a:spcBef>
              <a:spcAft>
                <a:spcPts val="1200"/>
              </a:spcAft>
            </a:pPr>
            <a:r>
              <a:rPr lang="en-US" altLang="zh-TW" sz="2000" smtClean="0">
                <a:ea typeface="PMingLiU" pitchFamily="18" charset="-120"/>
              </a:rPr>
              <a:t>Simplifies sharing of PCIe link bandwidth between attached peripherals of differing types</a:t>
            </a:r>
          </a:p>
          <a:p>
            <a:pPr marL="692150" lvl="1" indent="-292100" eaLnBrk="1" hangingPunct="1">
              <a:spcBef>
                <a:spcPct val="0"/>
              </a:spcBef>
              <a:spcAft>
                <a:spcPts val="1200"/>
              </a:spcAft>
            </a:pPr>
            <a:r>
              <a:rPr lang="en-US" altLang="zh-TW" sz="1600" smtClean="0">
                <a:ea typeface="PMingLiU" pitchFamily="18" charset="-120"/>
              </a:rPr>
              <a:t>Shortens development time by enabling use of standard software drivers</a:t>
            </a:r>
          </a:p>
          <a:p>
            <a:pPr marL="692150" lvl="1" indent="-292100" eaLnBrk="1" hangingPunct="1">
              <a:spcBef>
                <a:spcPct val="0"/>
              </a:spcBef>
              <a:spcAft>
                <a:spcPts val="1200"/>
              </a:spcAft>
            </a:pPr>
            <a:r>
              <a:rPr lang="en-US" altLang="zh-TW" sz="1600" smtClean="0">
                <a:ea typeface="PMingLiU" pitchFamily="18" charset="-120"/>
              </a:rPr>
              <a:t>Each peripheral type handled as its own function</a:t>
            </a:r>
          </a:p>
          <a:p>
            <a:pPr marL="292100" indent="-292100" eaLnBrk="1" hangingPunct="1">
              <a:spcBef>
                <a:spcPct val="0"/>
              </a:spcBef>
              <a:spcAft>
                <a:spcPts val="1200"/>
              </a:spcAft>
            </a:pPr>
            <a:r>
              <a:rPr lang="en-US" altLang="zh-TW" sz="2000" smtClean="0">
                <a:ea typeface="PMingLiU" pitchFamily="18" charset="-120"/>
              </a:rPr>
              <a:t>Reduces costs by integrating multiple single-function endpoints into single-multifunction endpoint</a:t>
            </a:r>
          </a:p>
          <a:p>
            <a:pPr marL="692150" lvl="1" indent="-292100" eaLnBrk="1" hangingPunct="1">
              <a:spcBef>
                <a:spcPct val="0"/>
              </a:spcBef>
              <a:spcAft>
                <a:spcPts val="1200"/>
              </a:spcAft>
            </a:pPr>
            <a:r>
              <a:rPr lang="en-US" altLang="zh-TW" sz="1600" smtClean="0">
                <a:ea typeface="PMingLiU" pitchFamily="18" charset="-120"/>
              </a:rPr>
              <a:t>Supports up to eight functions</a:t>
            </a:r>
          </a:p>
        </p:txBody>
      </p:sp>
      <p:sp>
        <p:nvSpPr>
          <p:cNvPr id="28677" name="Text Box 35"/>
          <p:cNvSpPr txBox="1">
            <a:spLocks noChangeArrowheads="1"/>
          </p:cNvSpPr>
          <p:nvPr/>
        </p:nvSpPr>
        <p:spPr bwMode="auto">
          <a:xfrm>
            <a:off x="192088" y="5661025"/>
            <a:ext cx="8724900" cy="400050"/>
          </a:xfrm>
          <a:prstGeom prst="rect">
            <a:avLst/>
          </a:prstGeom>
          <a:noFill/>
          <a:ln w="9525">
            <a:noFill/>
            <a:miter lim="800000"/>
            <a:headEnd/>
            <a:tailEnd/>
          </a:ln>
        </p:spPr>
        <p:txBody>
          <a:bodyPr>
            <a:spAutoFit/>
          </a:bodyPr>
          <a:lstStyle/>
          <a:p>
            <a:pPr algn="ctr" eaLnBrk="0" hangingPunct="0"/>
            <a:r>
              <a:rPr lang="en-US" sz="2000" b="1" i="1">
                <a:solidFill>
                  <a:srgbClr val="30C1BE"/>
                </a:solidFill>
                <a:latin typeface="Arial Black" pitchFamily="34" charset="0"/>
              </a:rPr>
              <a:t>Customize Industry-Standard Processors for Your Application</a:t>
            </a:r>
          </a:p>
        </p:txBody>
      </p:sp>
      <p:sp>
        <p:nvSpPr>
          <p:cNvPr id="40" name="Rounded Rectangle 39"/>
          <p:cNvSpPr/>
          <p:nvPr/>
        </p:nvSpPr>
        <p:spPr bwMode="auto">
          <a:xfrm>
            <a:off x="6314663" y="3243704"/>
            <a:ext cx="2482059" cy="2324702"/>
          </a:xfrm>
          <a:prstGeom prst="roundRect">
            <a:avLst/>
          </a:prstGeom>
          <a:solidFill>
            <a:schemeClr val="accent2">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eaLnBrk="0" hangingPunct="0">
              <a:defRPr/>
            </a:pPr>
            <a:endParaRPr lang="en-US" sz="1050" dirty="0">
              <a:solidFill>
                <a:schemeClr val="tx1"/>
              </a:solidFill>
              <a:latin typeface="Neo Sans Intel" pitchFamily="34" charset="0"/>
            </a:endParaRPr>
          </a:p>
        </p:txBody>
      </p:sp>
      <p:cxnSp>
        <p:nvCxnSpPr>
          <p:cNvPr id="28681" name="Straight Connector 99"/>
          <p:cNvCxnSpPr>
            <a:cxnSpLocks noChangeShapeType="1"/>
          </p:cNvCxnSpPr>
          <p:nvPr/>
        </p:nvCxnSpPr>
        <p:spPr bwMode="gray">
          <a:xfrm>
            <a:off x="6989763" y="4281488"/>
            <a:ext cx="547687" cy="1587"/>
          </a:xfrm>
          <a:prstGeom prst="line">
            <a:avLst/>
          </a:prstGeom>
          <a:noFill/>
          <a:ln w="19050" algn="ctr">
            <a:solidFill>
              <a:schemeClr val="accent1"/>
            </a:solidFill>
            <a:round/>
            <a:headEnd/>
            <a:tailEnd/>
          </a:ln>
        </p:spPr>
      </p:cxnSp>
      <p:cxnSp>
        <p:nvCxnSpPr>
          <p:cNvPr id="28682" name="PPTShape_0"/>
          <p:cNvCxnSpPr>
            <a:cxnSpLocks noChangeShapeType="1"/>
          </p:cNvCxnSpPr>
          <p:nvPr/>
        </p:nvCxnSpPr>
        <p:spPr bwMode="gray">
          <a:xfrm>
            <a:off x="6943725" y="4017963"/>
            <a:ext cx="547688" cy="1587"/>
          </a:xfrm>
          <a:prstGeom prst="line">
            <a:avLst/>
          </a:prstGeom>
          <a:noFill/>
          <a:ln w="19050" algn="ctr">
            <a:solidFill>
              <a:schemeClr val="accent1"/>
            </a:solidFill>
            <a:round/>
            <a:headEnd/>
            <a:tailEnd/>
          </a:ln>
        </p:spPr>
      </p:cxnSp>
      <p:cxnSp>
        <p:nvCxnSpPr>
          <p:cNvPr id="28683" name="PPTShape_1"/>
          <p:cNvCxnSpPr>
            <a:cxnSpLocks noChangeShapeType="1"/>
          </p:cNvCxnSpPr>
          <p:nvPr/>
        </p:nvCxnSpPr>
        <p:spPr bwMode="gray">
          <a:xfrm>
            <a:off x="6943725" y="4932363"/>
            <a:ext cx="547688" cy="1587"/>
          </a:xfrm>
          <a:prstGeom prst="line">
            <a:avLst/>
          </a:prstGeom>
          <a:noFill/>
          <a:ln w="19050" algn="ctr">
            <a:solidFill>
              <a:schemeClr val="accent1"/>
            </a:solidFill>
            <a:round/>
            <a:headEnd/>
            <a:tailEnd/>
          </a:ln>
        </p:spPr>
      </p:cxnSp>
      <p:cxnSp>
        <p:nvCxnSpPr>
          <p:cNvPr id="28684" name="PPTShape_2"/>
          <p:cNvCxnSpPr>
            <a:cxnSpLocks noChangeShapeType="1"/>
          </p:cNvCxnSpPr>
          <p:nvPr/>
        </p:nvCxnSpPr>
        <p:spPr bwMode="gray">
          <a:xfrm>
            <a:off x="6943725" y="4551363"/>
            <a:ext cx="547688" cy="1587"/>
          </a:xfrm>
          <a:prstGeom prst="line">
            <a:avLst/>
          </a:prstGeom>
          <a:noFill/>
          <a:ln w="19050" algn="ctr">
            <a:solidFill>
              <a:schemeClr val="accent1"/>
            </a:solidFill>
            <a:round/>
            <a:headEnd/>
            <a:tailEnd/>
          </a:ln>
        </p:spPr>
      </p:cxnSp>
      <p:pic>
        <p:nvPicPr>
          <p:cNvPr id="28685" name="AutoShape 19"/>
          <p:cNvPicPr>
            <a:picLocks noChangeArrowheads="1"/>
          </p:cNvPicPr>
          <p:nvPr>
            <p:custDataLst>
              <p:tags r:id="rId2"/>
            </p:custDataLst>
          </p:nvPr>
        </p:nvPicPr>
        <p:blipFill>
          <a:blip r:embed="rId14" cstate="print"/>
          <a:srcRect/>
          <a:stretch>
            <a:fillRect/>
          </a:stretch>
        </p:blipFill>
        <p:spPr bwMode="gray">
          <a:xfrm>
            <a:off x="6410325" y="4398963"/>
            <a:ext cx="847725" cy="317500"/>
          </a:xfrm>
          <a:prstGeom prst="rect">
            <a:avLst/>
          </a:prstGeom>
          <a:noFill/>
          <a:ln w="9525">
            <a:noFill/>
            <a:miter lim="800000"/>
            <a:headEnd/>
            <a:tailEnd/>
          </a:ln>
        </p:spPr>
      </p:pic>
      <p:pic>
        <p:nvPicPr>
          <p:cNvPr id="28686" name="PPTShape_3"/>
          <p:cNvPicPr>
            <a:picLocks noChangeArrowheads="1"/>
          </p:cNvPicPr>
          <p:nvPr>
            <p:custDataLst>
              <p:tags r:id="rId3"/>
            </p:custDataLst>
          </p:nvPr>
        </p:nvPicPr>
        <p:blipFill>
          <a:blip r:embed="rId14" cstate="print"/>
          <a:srcRect/>
          <a:stretch>
            <a:fillRect/>
          </a:stretch>
        </p:blipFill>
        <p:spPr bwMode="gray">
          <a:xfrm>
            <a:off x="6410325" y="4703763"/>
            <a:ext cx="847725" cy="533400"/>
          </a:xfrm>
          <a:prstGeom prst="rect">
            <a:avLst/>
          </a:prstGeom>
          <a:noFill/>
          <a:ln w="9525">
            <a:noFill/>
            <a:miter lim="800000"/>
            <a:headEnd/>
            <a:tailEnd/>
          </a:ln>
        </p:spPr>
      </p:pic>
      <p:pic>
        <p:nvPicPr>
          <p:cNvPr id="28687" name="PPTShape_4"/>
          <p:cNvPicPr>
            <a:picLocks noChangeArrowheads="1"/>
          </p:cNvPicPr>
          <p:nvPr>
            <p:custDataLst>
              <p:tags r:id="rId4"/>
            </p:custDataLst>
          </p:nvPr>
        </p:nvPicPr>
        <p:blipFill>
          <a:blip r:embed="rId14" cstate="print"/>
          <a:srcRect/>
          <a:stretch>
            <a:fillRect/>
          </a:stretch>
        </p:blipFill>
        <p:spPr bwMode="gray">
          <a:xfrm>
            <a:off x="6427788" y="4090988"/>
            <a:ext cx="847725" cy="317500"/>
          </a:xfrm>
          <a:prstGeom prst="rect">
            <a:avLst/>
          </a:prstGeom>
          <a:noFill/>
          <a:ln w="9525">
            <a:noFill/>
            <a:miter lim="800000"/>
            <a:headEnd/>
            <a:tailEnd/>
          </a:ln>
        </p:spPr>
      </p:pic>
      <p:pic>
        <p:nvPicPr>
          <p:cNvPr id="28688" name="PPTShape_5"/>
          <p:cNvPicPr>
            <a:picLocks noChangeArrowheads="1"/>
          </p:cNvPicPr>
          <p:nvPr>
            <p:custDataLst>
              <p:tags r:id="rId5"/>
            </p:custDataLst>
          </p:nvPr>
        </p:nvPicPr>
        <p:blipFill>
          <a:blip r:embed="rId14" cstate="print"/>
          <a:srcRect/>
          <a:stretch>
            <a:fillRect/>
          </a:stretch>
        </p:blipFill>
        <p:spPr bwMode="gray">
          <a:xfrm>
            <a:off x="6427788" y="3829050"/>
            <a:ext cx="847725" cy="317500"/>
          </a:xfrm>
          <a:prstGeom prst="rect">
            <a:avLst/>
          </a:prstGeom>
          <a:noFill/>
          <a:ln w="9525">
            <a:noFill/>
            <a:miter lim="800000"/>
            <a:headEnd/>
            <a:tailEnd/>
          </a:ln>
        </p:spPr>
      </p:pic>
      <p:sp>
        <p:nvSpPr>
          <p:cNvPr id="49" name="Rounded Rectangle 48"/>
          <p:cNvSpPr/>
          <p:nvPr/>
        </p:nvSpPr>
        <p:spPr bwMode="auto">
          <a:xfrm>
            <a:off x="6286314" y="1048657"/>
            <a:ext cx="2530833" cy="1772975"/>
          </a:xfrm>
          <a:prstGeom prst="roundRect">
            <a:avLst/>
          </a:prstGeom>
          <a:solidFill>
            <a:schemeClr val="accent3">
              <a:lumMod val="8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nchor="ctr"/>
          <a:lstStyle/>
          <a:p>
            <a:pPr eaLnBrk="0" hangingPunct="0">
              <a:defRPr/>
            </a:pPr>
            <a:endParaRPr lang="en-US" sz="700" dirty="0">
              <a:solidFill>
                <a:schemeClr val="tx1"/>
              </a:solidFill>
              <a:latin typeface="Neo Sans Intel" pitchFamily="34" charset="0"/>
            </a:endParaRPr>
          </a:p>
        </p:txBody>
      </p:sp>
      <p:sp>
        <p:nvSpPr>
          <p:cNvPr id="50" name="Rounded Rectangle 49"/>
          <p:cNvSpPr/>
          <p:nvPr/>
        </p:nvSpPr>
        <p:spPr bwMode="auto">
          <a:xfrm>
            <a:off x="7032571" y="1510139"/>
            <a:ext cx="1001849" cy="885682"/>
          </a:xfrm>
          <a:prstGeom prst="roundRect">
            <a:avLst/>
          </a:prstGeom>
          <a:solidFill>
            <a:schemeClr val="tx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1100" b="1" dirty="0">
                <a:solidFill>
                  <a:schemeClr val="bg1"/>
                </a:solidFill>
                <a:latin typeface="Neo Sans Intel" pitchFamily="34" charset="0"/>
                <a:cs typeface="Arial" pitchFamily="34" charset="0"/>
              </a:rPr>
              <a:t>Root </a:t>
            </a:r>
          </a:p>
          <a:p>
            <a:pPr algn="ctr" eaLnBrk="0" hangingPunct="0">
              <a:defRPr/>
            </a:pPr>
            <a:r>
              <a:rPr lang="en-US" sz="1100" b="1" dirty="0">
                <a:solidFill>
                  <a:schemeClr val="bg1"/>
                </a:solidFill>
                <a:latin typeface="Neo Sans Intel" pitchFamily="34" charset="0"/>
                <a:cs typeface="Arial" pitchFamily="34" charset="0"/>
              </a:rPr>
              <a:t>Complex </a:t>
            </a:r>
          </a:p>
        </p:txBody>
      </p:sp>
      <p:sp>
        <p:nvSpPr>
          <p:cNvPr id="51" name="Rounded Rectangle 50"/>
          <p:cNvSpPr/>
          <p:nvPr/>
        </p:nvSpPr>
        <p:spPr bwMode="auto">
          <a:xfrm>
            <a:off x="6294438" y="1771650"/>
            <a:ext cx="661987" cy="373063"/>
          </a:xfrm>
          <a:prstGeom prst="roundRect">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sz="900" b="1">
                <a:solidFill>
                  <a:schemeClr val="bg1"/>
                </a:solidFill>
                <a:latin typeface="Neo Sans Intel" pitchFamily="34" charset="0"/>
                <a:cs typeface="Arial" pitchFamily="34" charset="0"/>
              </a:rPr>
              <a:t>Memory</a:t>
            </a:r>
            <a:br>
              <a:rPr lang="en-US" sz="900" b="1">
                <a:solidFill>
                  <a:schemeClr val="bg1"/>
                </a:solidFill>
                <a:latin typeface="Neo Sans Intel" pitchFamily="34" charset="0"/>
                <a:cs typeface="Arial" pitchFamily="34" charset="0"/>
              </a:rPr>
            </a:br>
            <a:r>
              <a:rPr lang="en-US" sz="900" b="1">
                <a:solidFill>
                  <a:schemeClr val="bg1"/>
                </a:solidFill>
                <a:latin typeface="Neo Sans Intel" pitchFamily="34" charset="0"/>
                <a:cs typeface="Arial" pitchFamily="34" charset="0"/>
              </a:rPr>
              <a:t>Controller</a:t>
            </a:r>
          </a:p>
        </p:txBody>
      </p:sp>
      <p:sp>
        <p:nvSpPr>
          <p:cNvPr id="52" name="Text Box 65"/>
          <p:cNvSpPr txBox="1">
            <a:spLocks noChangeArrowheads="1"/>
          </p:cNvSpPr>
          <p:nvPr/>
        </p:nvSpPr>
        <p:spPr bwMode="gray">
          <a:xfrm>
            <a:off x="8130746" y="1625817"/>
            <a:ext cx="621283" cy="338554"/>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algn="ctr" eaLnBrk="0" hangingPunct="0">
              <a:defRPr/>
            </a:pPr>
            <a:r>
              <a:rPr lang="en-US" sz="800" b="1" dirty="0">
                <a:solidFill>
                  <a:schemeClr val="bg1"/>
                </a:solidFill>
                <a:latin typeface="Neo Sans Intel" pitchFamily="34" charset="0"/>
                <a:cs typeface="Arial" pitchFamily="34" charset="0"/>
              </a:rPr>
              <a:t>Local Periph1</a:t>
            </a:r>
          </a:p>
        </p:txBody>
      </p:sp>
      <p:cxnSp>
        <p:nvCxnSpPr>
          <p:cNvPr id="28699" name="Straight Connector 102"/>
          <p:cNvCxnSpPr>
            <a:cxnSpLocks noChangeShapeType="1"/>
          </p:cNvCxnSpPr>
          <p:nvPr/>
        </p:nvCxnSpPr>
        <p:spPr bwMode="gray">
          <a:xfrm>
            <a:off x="7491413" y="4768850"/>
            <a:ext cx="547687" cy="1588"/>
          </a:xfrm>
          <a:prstGeom prst="line">
            <a:avLst/>
          </a:prstGeom>
          <a:noFill/>
          <a:ln w="19050" algn="ctr">
            <a:solidFill>
              <a:schemeClr val="accent1"/>
            </a:solidFill>
            <a:round/>
            <a:headEnd/>
            <a:tailEnd/>
          </a:ln>
        </p:spPr>
      </p:cxnSp>
      <p:cxnSp>
        <p:nvCxnSpPr>
          <p:cNvPr id="28700" name="Straight Connector 103"/>
          <p:cNvCxnSpPr>
            <a:cxnSpLocks noChangeShapeType="1"/>
          </p:cNvCxnSpPr>
          <p:nvPr/>
        </p:nvCxnSpPr>
        <p:spPr bwMode="gray">
          <a:xfrm>
            <a:off x="7491413" y="4406900"/>
            <a:ext cx="547687" cy="1588"/>
          </a:xfrm>
          <a:prstGeom prst="line">
            <a:avLst/>
          </a:prstGeom>
          <a:noFill/>
          <a:ln w="19050" algn="ctr">
            <a:solidFill>
              <a:schemeClr val="accent1"/>
            </a:solidFill>
            <a:round/>
            <a:headEnd/>
            <a:tailEnd/>
          </a:ln>
        </p:spPr>
      </p:cxnSp>
      <p:sp>
        <p:nvSpPr>
          <p:cNvPr id="28701" name="Text Box 84"/>
          <p:cNvSpPr txBox="1">
            <a:spLocks noChangeArrowheads="1"/>
          </p:cNvSpPr>
          <p:nvPr/>
        </p:nvSpPr>
        <p:spPr bwMode="gray">
          <a:xfrm>
            <a:off x="6486525" y="3865563"/>
            <a:ext cx="711200" cy="215900"/>
          </a:xfrm>
          <a:prstGeom prst="rect">
            <a:avLst/>
          </a:prstGeom>
          <a:noFill/>
          <a:ln w="9525">
            <a:noFill/>
            <a:miter lim="800000"/>
            <a:headEnd/>
            <a:tailEnd/>
          </a:ln>
        </p:spPr>
        <p:txBody>
          <a:bodyPr anchor="ctr">
            <a:spAutoFit/>
          </a:bodyPr>
          <a:lstStyle/>
          <a:p>
            <a:pPr algn="ctr" eaLnBrk="0" hangingPunct="0"/>
            <a:r>
              <a:rPr lang="en-US" altLang="zh-CN" sz="800" b="1">
                <a:solidFill>
                  <a:srgbClr val="FFFFFF"/>
                </a:solidFill>
                <a:ea typeface="微软雅黑"/>
                <a:cs typeface="微软雅黑"/>
              </a:rPr>
              <a:t>CAN</a:t>
            </a:r>
          </a:p>
        </p:txBody>
      </p:sp>
      <p:sp>
        <p:nvSpPr>
          <p:cNvPr id="28702" name="Text Box 87"/>
          <p:cNvSpPr txBox="1">
            <a:spLocks noChangeArrowheads="1"/>
          </p:cNvSpPr>
          <p:nvPr/>
        </p:nvSpPr>
        <p:spPr bwMode="gray">
          <a:xfrm>
            <a:off x="6496050" y="4125913"/>
            <a:ext cx="711200" cy="215900"/>
          </a:xfrm>
          <a:prstGeom prst="rect">
            <a:avLst/>
          </a:prstGeom>
          <a:noFill/>
          <a:ln w="9525">
            <a:noFill/>
            <a:miter lim="800000"/>
            <a:headEnd/>
            <a:tailEnd/>
          </a:ln>
        </p:spPr>
        <p:txBody>
          <a:bodyPr anchor="ctr">
            <a:spAutoFit/>
          </a:bodyPr>
          <a:lstStyle/>
          <a:p>
            <a:pPr algn="ctr" eaLnBrk="0" hangingPunct="0"/>
            <a:r>
              <a:rPr lang="en-US" altLang="zh-CN" sz="800" b="1">
                <a:solidFill>
                  <a:srgbClr val="FFFFFF"/>
                </a:solidFill>
                <a:ea typeface="微软雅黑"/>
                <a:cs typeface="微软雅黑"/>
              </a:rPr>
              <a:t>GbE</a:t>
            </a:r>
          </a:p>
        </p:txBody>
      </p:sp>
      <p:cxnSp>
        <p:nvCxnSpPr>
          <p:cNvPr id="28703" name="PPTShape_6"/>
          <p:cNvCxnSpPr>
            <a:cxnSpLocks noChangeShapeType="1"/>
          </p:cNvCxnSpPr>
          <p:nvPr/>
        </p:nvCxnSpPr>
        <p:spPr bwMode="gray">
          <a:xfrm>
            <a:off x="7491413" y="5064125"/>
            <a:ext cx="547687" cy="1588"/>
          </a:xfrm>
          <a:prstGeom prst="line">
            <a:avLst/>
          </a:prstGeom>
          <a:noFill/>
          <a:ln w="19050" algn="ctr">
            <a:solidFill>
              <a:schemeClr val="accent1"/>
            </a:solidFill>
            <a:round/>
            <a:headEnd/>
            <a:tailEnd/>
          </a:ln>
        </p:spPr>
      </p:cxnSp>
      <p:sp>
        <p:nvSpPr>
          <p:cNvPr id="58" name="Line 41"/>
          <p:cNvSpPr>
            <a:spLocks noChangeShapeType="1"/>
          </p:cNvSpPr>
          <p:nvPr/>
        </p:nvSpPr>
        <p:spPr bwMode="auto">
          <a:xfrm>
            <a:off x="7491413" y="2809875"/>
            <a:ext cx="7937" cy="889000"/>
          </a:xfrm>
          <a:prstGeom prst="line">
            <a:avLst/>
          </a:prstGeom>
          <a:noFill/>
          <a:ln w="76200">
            <a:solidFill>
              <a:schemeClr val="tx2">
                <a:lumMod val="60000"/>
                <a:lumOff val="40000"/>
              </a:schemeClr>
            </a:solidFill>
            <a:round/>
            <a:headEnd/>
            <a:tailEnd/>
          </a:ln>
        </p:spPr>
        <p:txBody>
          <a:bodyPr lIns="90000" tIns="46800" rIns="90000" bIns="46800"/>
          <a:lstStyle/>
          <a:p>
            <a:pPr eaLnBrk="0" hangingPunct="0">
              <a:defRPr/>
            </a:pPr>
            <a:endParaRPr lang="en-US">
              <a:latin typeface="Arial" charset="0"/>
              <a:cs typeface="Arial" charset="0"/>
            </a:endParaRPr>
          </a:p>
        </p:txBody>
      </p:sp>
      <p:cxnSp>
        <p:nvCxnSpPr>
          <p:cNvPr id="28705" name="PPTShape_7"/>
          <p:cNvCxnSpPr>
            <a:cxnSpLocks noChangeShapeType="1"/>
          </p:cNvCxnSpPr>
          <p:nvPr/>
        </p:nvCxnSpPr>
        <p:spPr bwMode="gray">
          <a:xfrm>
            <a:off x="7508875" y="4016375"/>
            <a:ext cx="547688" cy="1588"/>
          </a:xfrm>
          <a:prstGeom prst="line">
            <a:avLst/>
          </a:prstGeom>
          <a:noFill/>
          <a:ln w="19050" algn="ctr">
            <a:solidFill>
              <a:schemeClr val="accent1"/>
            </a:solidFill>
            <a:round/>
            <a:headEnd/>
            <a:tailEnd/>
          </a:ln>
        </p:spPr>
      </p:cxnSp>
      <p:sp>
        <p:nvSpPr>
          <p:cNvPr id="28706" name="PPTShape_8"/>
          <p:cNvSpPr txBox="1">
            <a:spLocks noChangeArrowheads="1"/>
          </p:cNvSpPr>
          <p:nvPr/>
        </p:nvSpPr>
        <p:spPr bwMode="gray">
          <a:xfrm>
            <a:off x="6410325" y="4778375"/>
            <a:ext cx="711200" cy="339725"/>
          </a:xfrm>
          <a:prstGeom prst="rect">
            <a:avLst/>
          </a:prstGeom>
          <a:noFill/>
          <a:ln w="9525">
            <a:noFill/>
            <a:miter lim="800000"/>
            <a:headEnd/>
            <a:tailEnd/>
          </a:ln>
        </p:spPr>
        <p:txBody>
          <a:bodyPr anchor="ctr">
            <a:spAutoFit/>
          </a:bodyPr>
          <a:lstStyle/>
          <a:p>
            <a:pPr algn="ctr" eaLnBrk="0" hangingPunct="0"/>
            <a:r>
              <a:rPr lang="en-US" altLang="zh-CN" sz="800" b="1">
                <a:solidFill>
                  <a:srgbClr val="FFFFFF"/>
                </a:solidFill>
                <a:ea typeface="微软雅黑"/>
                <a:cs typeface="微软雅黑"/>
              </a:rPr>
              <a:t>  Bridge to PCI </a:t>
            </a:r>
          </a:p>
        </p:txBody>
      </p:sp>
      <p:grpSp>
        <p:nvGrpSpPr>
          <p:cNvPr id="2" name="Rectangle 89"/>
          <p:cNvGrpSpPr>
            <a:grpSpLocks/>
          </p:cNvGrpSpPr>
          <p:nvPr>
            <p:custDataLst>
              <p:tags r:id="rId6"/>
            </p:custDataLst>
          </p:nvPr>
        </p:nvGrpSpPr>
        <p:grpSpPr bwMode="auto">
          <a:xfrm>
            <a:off x="7324725" y="3562350"/>
            <a:ext cx="284163" cy="1692275"/>
            <a:chOff x="7095744" y="4279392"/>
            <a:chExt cx="280416" cy="1066800"/>
          </a:xfrm>
        </p:grpSpPr>
        <p:pic>
          <p:nvPicPr>
            <p:cNvPr id="28725" name="Rectangle 89"/>
            <p:cNvPicPr>
              <a:picLocks noChangeArrowheads="1"/>
            </p:cNvPicPr>
            <p:nvPr/>
          </p:nvPicPr>
          <p:blipFill>
            <a:blip r:embed="rId15" cstate="print"/>
            <a:srcRect/>
            <a:stretch>
              <a:fillRect/>
            </a:stretch>
          </p:blipFill>
          <p:spPr bwMode="auto">
            <a:xfrm>
              <a:off x="7095744" y="4279392"/>
              <a:ext cx="280416" cy="1066800"/>
            </a:xfrm>
            <a:prstGeom prst="rect">
              <a:avLst/>
            </a:prstGeom>
            <a:noFill/>
            <a:ln w="9525">
              <a:noFill/>
              <a:miter lim="800000"/>
              <a:headEnd/>
              <a:tailEnd/>
            </a:ln>
          </p:spPr>
        </p:pic>
        <p:sp>
          <p:nvSpPr>
            <p:cNvPr id="28726" name="Text Box 47"/>
            <p:cNvSpPr txBox="1">
              <a:spLocks noChangeArrowheads="1"/>
            </p:cNvSpPr>
            <p:nvPr/>
          </p:nvSpPr>
          <p:spPr bwMode="auto">
            <a:xfrm rot="5400000">
              <a:off x="7157024" y="4314670"/>
              <a:ext cx="164123" cy="167623"/>
            </a:xfrm>
            <a:prstGeom prst="rect">
              <a:avLst/>
            </a:prstGeom>
            <a:noFill/>
            <a:ln w="9525">
              <a:noFill/>
              <a:miter lim="800000"/>
              <a:headEnd/>
              <a:tailEnd/>
            </a:ln>
          </p:spPr>
          <p:txBody>
            <a:bodyPr rot="10800000" vert="eaVert">
              <a:spAutoFit/>
            </a:bodyPr>
            <a:lstStyle/>
            <a:p>
              <a:pPr eaLnBrk="0" hangingPunct="0"/>
              <a:endParaRPr lang="en-GB" sz="500">
                <a:latin typeface="Neo Sans Intel"/>
              </a:endParaRPr>
            </a:p>
          </p:txBody>
        </p:sp>
      </p:grpSp>
      <p:sp>
        <p:nvSpPr>
          <p:cNvPr id="28708" name="Text Box 48"/>
          <p:cNvSpPr txBox="1">
            <a:spLocks noChangeArrowheads="1"/>
          </p:cNvSpPr>
          <p:nvPr/>
        </p:nvSpPr>
        <p:spPr bwMode="auto">
          <a:xfrm>
            <a:off x="6486525" y="4422775"/>
            <a:ext cx="685800" cy="214313"/>
          </a:xfrm>
          <a:prstGeom prst="rect">
            <a:avLst/>
          </a:prstGeom>
          <a:noFill/>
          <a:ln w="9525">
            <a:noFill/>
            <a:miter lim="800000"/>
            <a:headEnd/>
            <a:tailEnd/>
          </a:ln>
        </p:spPr>
        <p:txBody>
          <a:bodyPr anchor="ctr">
            <a:spAutoFit/>
          </a:bodyPr>
          <a:lstStyle/>
          <a:p>
            <a:pPr algn="ctr" eaLnBrk="0" hangingPunct="0"/>
            <a:r>
              <a:rPr lang="en-US" altLang="zh-CN" sz="800" b="1">
                <a:solidFill>
                  <a:schemeClr val="bg1"/>
                </a:solidFill>
                <a:latin typeface="Neo Sans Intel"/>
                <a:ea typeface="微软雅黑"/>
                <a:cs typeface="微软雅黑"/>
              </a:rPr>
              <a:t>ATA</a:t>
            </a:r>
          </a:p>
        </p:txBody>
      </p:sp>
      <p:pic>
        <p:nvPicPr>
          <p:cNvPr id="28709" name="PPTShape_9"/>
          <p:cNvPicPr>
            <a:picLocks noChangeArrowheads="1"/>
          </p:cNvPicPr>
          <p:nvPr>
            <p:custDataLst>
              <p:tags r:id="rId7"/>
            </p:custDataLst>
          </p:nvPr>
        </p:nvPicPr>
        <p:blipFill>
          <a:blip r:embed="rId14" cstate="print"/>
          <a:srcRect/>
          <a:stretch>
            <a:fillRect/>
          </a:stretch>
        </p:blipFill>
        <p:spPr bwMode="gray">
          <a:xfrm>
            <a:off x="7713663" y="3894138"/>
            <a:ext cx="847725" cy="317500"/>
          </a:xfrm>
          <a:prstGeom prst="rect">
            <a:avLst/>
          </a:prstGeom>
          <a:noFill/>
          <a:ln w="9525">
            <a:noFill/>
            <a:miter lim="800000"/>
            <a:headEnd/>
            <a:tailEnd/>
          </a:ln>
        </p:spPr>
      </p:pic>
      <p:pic>
        <p:nvPicPr>
          <p:cNvPr id="28710" name="PPTShape_10"/>
          <p:cNvPicPr>
            <a:picLocks noChangeArrowheads="1"/>
          </p:cNvPicPr>
          <p:nvPr>
            <p:custDataLst>
              <p:tags r:id="rId8"/>
            </p:custDataLst>
          </p:nvPr>
        </p:nvPicPr>
        <p:blipFill>
          <a:blip r:embed="rId14" cstate="print"/>
          <a:srcRect/>
          <a:stretch>
            <a:fillRect/>
          </a:stretch>
        </p:blipFill>
        <p:spPr bwMode="gray">
          <a:xfrm>
            <a:off x="7713663" y="4198938"/>
            <a:ext cx="847725" cy="469900"/>
          </a:xfrm>
          <a:prstGeom prst="rect">
            <a:avLst/>
          </a:prstGeom>
          <a:noFill/>
          <a:ln w="9525">
            <a:noFill/>
            <a:miter lim="800000"/>
            <a:headEnd/>
            <a:tailEnd/>
          </a:ln>
        </p:spPr>
      </p:pic>
      <p:pic>
        <p:nvPicPr>
          <p:cNvPr id="28711" name="PPTShape_11"/>
          <p:cNvPicPr>
            <a:picLocks noChangeArrowheads="1"/>
          </p:cNvPicPr>
          <p:nvPr>
            <p:custDataLst>
              <p:tags r:id="rId9"/>
            </p:custDataLst>
          </p:nvPr>
        </p:nvPicPr>
        <p:blipFill>
          <a:blip r:embed="rId14" cstate="print"/>
          <a:srcRect/>
          <a:stretch>
            <a:fillRect/>
          </a:stretch>
        </p:blipFill>
        <p:spPr bwMode="gray">
          <a:xfrm>
            <a:off x="7713663" y="4627563"/>
            <a:ext cx="847725" cy="317500"/>
          </a:xfrm>
          <a:prstGeom prst="rect">
            <a:avLst/>
          </a:prstGeom>
          <a:noFill/>
          <a:ln w="9525">
            <a:noFill/>
            <a:miter lim="800000"/>
            <a:headEnd/>
            <a:tailEnd/>
          </a:ln>
        </p:spPr>
      </p:pic>
      <p:pic>
        <p:nvPicPr>
          <p:cNvPr id="28712" name="PPTShape_12"/>
          <p:cNvPicPr>
            <a:picLocks noChangeArrowheads="1"/>
          </p:cNvPicPr>
          <p:nvPr>
            <p:custDataLst>
              <p:tags r:id="rId10"/>
            </p:custDataLst>
          </p:nvPr>
        </p:nvPicPr>
        <p:blipFill>
          <a:blip r:embed="rId14" cstate="print"/>
          <a:srcRect/>
          <a:stretch>
            <a:fillRect/>
          </a:stretch>
        </p:blipFill>
        <p:spPr bwMode="gray">
          <a:xfrm>
            <a:off x="7713663" y="4935538"/>
            <a:ext cx="847725" cy="317500"/>
          </a:xfrm>
          <a:prstGeom prst="rect">
            <a:avLst/>
          </a:prstGeom>
          <a:noFill/>
          <a:ln w="9525">
            <a:noFill/>
            <a:miter lim="800000"/>
            <a:headEnd/>
            <a:tailEnd/>
          </a:ln>
        </p:spPr>
      </p:pic>
      <p:sp>
        <p:nvSpPr>
          <p:cNvPr id="28713" name="Text Box 78"/>
          <p:cNvSpPr txBox="1">
            <a:spLocks noChangeArrowheads="1"/>
          </p:cNvSpPr>
          <p:nvPr/>
        </p:nvSpPr>
        <p:spPr bwMode="gray">
          <a:xfrm>
            <a:off x="7837488" y="4306888"/>
            <a:ext cx="603250" cy="215900"/>
          </a:xfrm>
          <a:prstGeom prst="rect">
            <a:avLst/>
          </a:prstGeom>
          <a:noFill/>
          <a:ln w="9525">
            <a:noFill/>
            <a:miter lim="800000"/>
            <a:headEnd/>
            <a:tailEnd/>
          </a:ln>
        </p:spPr>
        <p:txBody>
          <a:bodyPr anchor="ctr">
            <a:spAutoFit/>
          </a:bodyPr>
          <a:lstStyle/>
          <a:p>
            <a:pPr algn="ctr" eaLnBrk="0" hangingPunct="0"/>
            <a:r>
              <a:rPr lang="en-US" altLang="zh-CN" sz="800" b="1">
                <a:solidFill>
                  <a:srgbClr val="FFFFFF"/>
                </a:solidFill>
                <a:ea typeface="微软雅黑"/>
                <a:cs typeface="微软雅黑"/>
              </a:rPr>
              <a:t>SPI</a:t>
            </a:r>
          </a:p>
        </p:txBody>
      </p:sp>
      <p:sp>
        <p:nvSpPr>
          <p:cNvPr id="28714" name="PPTShape_13"/>
          <p:cNvSpPr txBox="1">
            <a:spLocks noChangeArrowheads="1"/>
          </p:cNvSpPr>
          <p:nvPr/>
        </p:nvSpPr>
        <p:spPr bwMode="gray">
          <a:xfrm>
            <a:off x="7818438" y="4665663"/>
            <a:ext cx="623887" cy="214312"/>
          </a:xfrm>
          <a:prstGeom prst="rect">
            <a:avLst/>
          </a:prstGeom>
          <a:noFill/>
          <a:ln w="9525">
            <a:noFill/>
            <a:miter lim="800000"/>
            <a:headEnd/>
            <a:tailEnd/>
          </a:ln>
        </p:spPr>
        <p:txBody>
          <a:bodyPr anchor="ctr">
            <a:spAutoFit/>
          </a:bodyPr>
          <a:lstStyle/>
          <a:p>
            <a:pPr algn="ctr" eaLnBrk="0" hangingPunct="0"/>
            <a:r>
              <a:rPr lang="en-US" altLang="zh-CN" sz="800" b="1">
                <a:solidFill>
                  <a:srgbClr val="FFFFFF"/>
                </a:solidFill>
                <a:ea typeface="微软雅黑"/>
                <a:cs typeface="微软雅黑"/>
              </a:rPr>
              <a:t>GPIO</a:t>
            </a:r>
          </a:p>
        </p:txBody>
      </p:sp>
      <p:sp>
        <p:nvSpPr>
          <p:cNvPr id="28715" name="PPTShape_14"/>
          <p:cNvSpPr txBox="1">
            <a:spLocks noChangeArrowheads="1"/>
          </p:cNvSpPr>
          <p:nvPr/>
        </p:nvSpPr>
        <p:spPr bwMode="gray">
          <a:xfrm>
            <a:off x="7818438" y="4970463"/>
            <a:ext cx="623887" cy="214312"/>
          </a:xfrm>
          <a:prstGeom prst="rect">
            <a:avLst/>
          </a:prstGeom>
          <a:noFill/>
          <a:ln w="9525">
            <a:noFill/>
            <a:miter lim="800000"/>
            <a:headEnd/>
            <a:tailEnd/>
          </a:ln>
        </p:spPr>
        <p:txBody>
          <a:bodyPr anchor="ctr">
            <a:spAutoFit/>
          </a:bodyPr>
          <a:lstStyle/>
          <a:p>
            <a:pPr algn="ctr" eaLnBrk="0" hangingPunct="0"/>
            <a:r>
              <a:rPr lang="en-US" altLang="zh-CN" sz="800" b="1">
                <a:solidFill>
                  <a:srgbClr val="FFFFFF"/>
                </a:solidFill>
                <a:ea typeface="微软雅黑"/>
                <a:cs typeface="微软雅黑"/>
              </a:rPr>
              <a:t>I2C</a:t>
            </a:r>
          </a:p>
        </p:txBody>
      </p:sp>
      <p:sp>
        <p:nvSpPr>
          <p:cNvPr id="28716" name="Text Box 57"/>
          <p:cNvSpPr txBox="1">
            <a:spLocks noChangeArrowheads="1"/>
          </p:cNvSpPr>
          <p:nvPr/>
        </p:nvSpPr>
        <p:spPr bwMode="auto">
          <a:xfrm>
            <a:off x="7808913" y="3922713"/>
            <a:ext cx="641350" cy="214312"/>
          </a:xfrm>
          <a:prstGeom prst="rect">
            <a:avLst/>
          </a:prstGeom>
          <a:noFill/>
          <a:ln w="9525">
            <a:noFill/>
            <a:miter lim="800000"/>
            <a:headEnd/>
            <a:tailEnd/>
          </a:ln>
        </p:spPr>
        <p:txBody>
          <a:bodyPr anchor="ctr">
            <a:spAutoFit/>
          </a:bodyPr>
          <a:lstStyle/>
          <a:p>
            <a:pPr algn="ctr" eaLnBrk="0" hangingPunct="0"/>
            <a:r>
              <a:rPr lang="en-US" sz="800" b="1">
                <a:solidFill>
                  <a:schemeClr val="bg1"/>
                </a:solidFill>
                <a:latin typeface="Neo Sans Intel"/>
              </a:rPr>
              <a:t>USB</a:t>
            </a:r>
          </a:p>
        </p:txBody>
      </p:sp>
      <p:sp>
        <p:nvSpPr>
          <p:cNvPr id="73" name="Rounded Rectangle 72"/>
          <p:cNvSpPr/>
          <p:nvPr/>
        </p:nvSpPr>
        <p:spPr bwMode="auto">
          <a:xfrm>
            <a:off x="6731000" y="3268663"/>
            <a:ext cx="1524000" cy="463550"/>
          </a:xfrm>
          <a:prstGeom prst="roundRect">
            <a:avLst/>
          </a:prstGeom>
          <a:solidFill>
            <a:schemeClr val="tx2">
              <a:lumMod val="40000"/>
              <a:lumOff val="6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dirty="0" err="1">
                <a:solidFill>
                  <a:srgbClr val="FFFFFF"/>
                </a:solidFill>
                <a:effectLst>
                  <a:outerShdw blurRad="38100" dist="38100" dir="2700000" algn="tl">
                    <a:srgbClr val="000000"/>
                  </a:outerShdw>
                </a:effectLst>
                <a:latin typeface="Neo Sans Intel" pitchFamily="34" charset="0"/>
                <a:cs typeface="Arial" pitchFamily="34" charset="0"/>
              </a:rPr>
              <a:t>PCIe</a:t>
            </a:r>
            <a:r>
              <a:rPr lang="en-US" dirty="0">
                <a:solidFill>
                  <a:srgbClr val="FFFFFF"/>
                </a:solidFill>
                <a:effectLst>
                  <a:outerShdw blurRad="38100" dist="38100" dir="2700000" algn="tl">
                    <a:srgbClr val="000000"/>
                  </a:outerShdw>
                </a:effectLst>
                <a:latin typeface="Neo Sans Intel" pitchFamily="34" charset="0"/>
                <a:cs typeface="Arial" pitchFamily="34" charset="0"/>
              </a:rPr>
              <a:t> Endpoint</a:t>
            </a:r>
          </a:p>
          <a:p>
            <a:pPr algn="ctr" eaLnBrk="0" hangingPunct="0">
              <a:defRPr/>
            </a:pPr>
            <a:r>
              <a:rPr lang="en-US" sz="1200" b="1" dirty="0">
                <a:solidFill>
                  <a:srgbClr val="FFFFFF"/>
                </a:solidFill>
                <a:effectLst>
                  <a:outerShdw blurRad="38100" dist="38100" dir="2700000" algn="tl">
                    <a:srgbClr val="000000"/>
                  </a:outerShdw>
                </a:effectLst>
                <a:latin typeface="Neo Sans Intel" pitchFamily="34" charset="0"/>
                <a:cs typeface="Arial" pitchFamily="34" charset="0"/>
              </a:rPr>
              <a:t>Multifunction</a:t>
            </a:r>
            <a:endParaRPr lang="en-US" b="1" dirty="0">
              <a:solidFill>
                <a:srgbClr val="FFFFFF"/>
              </a:solidFill>
              <a:effectLst>
                <a:outerShdw blurRad="38100" dist="38100" dir="2700000" algn="tl">
                  <a:srgbClr val="000000"/>
                </a:outerShdw>
              </a:effectLst>
              <a:latin typeface="Neo Sans Intel" pitchFamily="34" charset="0"/>
              <a:cs typeface="Arial" pitchFamily="34" charset="0"/>
            </a:endParaRPr>
          </a:p>
        </p:txBody>
      </p:sp>
      <p:sp>
        <p:nvSpPr>
          <p:cNvPr id="74" name="Rounded Rectangle 90"/>
          <p:cNvSpPr/>
          <p:nvPr/>
        </p:nvSpPr>
        <p:spPr bwMode="auto">
          <a:xfrm>
            <a:off x="6654800" y="2514600"/>
            <a:ext cx="1689100" cy="269875"/>
          </a:xfrm>
          <a:prstGeom prst="roundRect">
            <a:avLst/>
          </a:prstGeom>
          <a:solidFill>
            <a:schemeClr val="tx2">
              <a:lumMod val="40000"/>
              <a:lumOff val="6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dirty="0" err="1">
                <a:solidFill>
                  <a:srgbClr val="FFFFFF"/>
                </a:solidFill>
                <a:effectLst>
                  <a:outerShdw blurRad="38100" dist="38100" dir="2700000" algn="tl">
                    <a:srgbClr val="000000"/>
                  </a:outerShdw>
                </a:effectLst>
                <a:latin typeface="Neo Sans Intel" pitchFamily="34" charset="0"/>
                <a:cs typeface="Arial" pitchFamily="34" charset="0"/>
              </a:rPr>
              <a:t>PCIe</a:t>
            </a:r>
            <a:r>
              <a:rPr lang="en-US" dirty="0">
                <a:solidFill>
                  <a:srgbClr val="FFFFFF"/>
                </a:solidFill>
                <a:effectLst>
                  <a:outerShdw blurRad="38100" dist="38100" dir="2700000" algn="tl">
                    <a:srgbClr val="000000"/>
                  </a:outerShdw>
                </a:effectLst>
                <a:latin typeface="Neo Sans Intel" pitchFamily="34" charset="0"/>
                <a:cs typeface="Arial" pitchFamily="34" charset="0"/>
              </a:rPr>
              <a:t> Root Port</a:t>
            </a:r>
          </a:p>
        </p:txBody>
      </p:sp>
      <p:sp>
        <p:nvSpPr>
          <p:cNvPr id="75" name="Rounded Rectangle 23"/>
          <p:cNvSpPr/>
          <p:nvPr/>
        </p:nvSpPr>
        <p:spPr bwMode="auto">
          <a:xfrm>
            <a:off x="7051675" y="1108075"/>
            <a:ext cx="990600" cy="374650"/>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defRPr/>
            </a:pPr>
            <a:r>
              <a:rPr lang="en-US" b="1" dirty="0">
                <a:solidFill>
                  <a:schemeClr val="tx1"/>
                </a:solidFill>
                <a:latin typeface="Neo Sans Intel" pitchFamily="34" charset="0"/>
                <a:cs typeface="Arial" pitchFamily="34" charset="0"/>
              </a:rPr>
              <a:t>Processor</a:t>
            </a:r>
          </a:p>
        </p:txBody>
      </p:sp>
      <p:sp>
        <p:nvSpPr>
          <p:cNvPr id="76" name="PPTShape_15"/>
          <p:cNvSpPr txBox="1">
            <a:spLocks noChangeArrowheads="1"/>
          </p:cNvSpPr>
          <p:nvPr/>
        </p:nvSpPr>
        <p:spPr bwMode="gray">
          <a:xfrm>
            <a:off x="8124110" y="2037861"/>
            <a:ext cx="622274" cy="338554"/>
          </a:xfrm>
          <a:prstGeom prst="rect">
            <a:avLst/>
          </a:prstGeom>
          <a:solidFill>
            <a:srgbClr val="000000"/>
          </a:soli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algn="ctr" eaLnBrk="0" hangingPunct="0">
              <a:defRPr/>
            </a:pPr>
            <a:r>
              <a:rPr lang="en-US" sz="800" b="1" dirty="0">
                <a:solidFill>
                  <a:schemeClr val="bg1"/>
                </a:solidFill>
                <a:latin typeface="Neo Sans Intel" pitchFamily="34" charset="0"/>
                <a:cs typeface="Arial" pitchFamily="34" charset="0"/>
              </a:rPr>
              <a:t>Local Periph 2</a:t>
            </a:r>
          </a:p>
        </p:txBody>
      </p:sp>
      <p:sp>
        <p:nvSpPr>
          <p:cNvPr id="28723" name="TextBox 76"/>
          <p:cNvSpPr txBox="1">
            <a:spLocks noChangeArrowheads="1"/>
          </p:cNvSpPr>
          <p:nvPr/>
        </p:nvSpPr>
        <p:spPr bwMode="auto">
          <a:xfrm>
            <a:off x="6529388" y="2884488"/>
            <a:ext cx="1031875" cy="307975"/>
          </a:xfrm>
          <a:prstGeom prst="rect">
            <a:avLst/>
          </a:prstGeom>
          <a:noFill/>
          <a:ln w="9525">
            <a:noFill/>
            <a:miter lim="800000"/>
            <a:headEnd/>
            <a:tailEnd/>
          </a:ln>
        </p:spPr>
        <p:txBody>
          <a:bodyPr>
            <a:spAutoFit/>
          </a:bodyPr>
          <a:lstStyle/>
          <a:p>
            <a:pPr eaLnBrk="0" hangingPunct="0"/>
            <a:r>
              <a:rPr lang="en-US" sz="1400" b="1">
                <a:solidFill>
                  <a:schemeClr val="tx2"/>
                </a:solidFill>
              </a:rPr>
              <a:t>PCIe Link </a:t>
            </a:r>
          </a:p>
        </p:txBody>
      </p:sp>
      <p:pic>
        <p:nvPicPr>
          <p:cNvPr id="28724" name="Picture 16" descr="ArriaV_cmyk"/>
          <p:cNvPicPr>
            <a:picLocks noChangeAspect="1" noChangeArrowheads="1"/>
          </p:cNvPicPr>
          <p:nvPr>
            <p:custDataLst>
              <p:tags r:id="rId11"/>
            </p:custDataLst>
          </p:nvPr>
        </p:nvPicPr>
        <p:blipFill>
          <a:blip r:embed="rId16" cstate="print"/>
          <a:srcRect/>
          <a:stretch>
            <a:fillRect/>
          </a:stretch>
        </p:blipFill>
        <p:spPr bwMode="auto">
          <a:xfrm>
            <a:off x="7008813" y="5270500"/>
            <a:ext cx="1017587" cy="2413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3400" y="1250949"/>
            <a:ext cx="7460810" cy="1682373"/>
          </a:xfrm>
        </p:spPr>
        <p:txBody>
          <a:bodyPr/>
          <a:lstStyle/>
          <a:p>
            <a:r>
              <a:rPr lang="en-US" dirty="0" smtClean="0"/>
              <a:t>General 28nm Innovations</a:t>
            </a:r>
            <a:endParaRPr lang="en-US" dirty="0" smtClean="0">
              <a:solidFill>
                <a:srgbClr val="FF0000"/>
              </a:solidFill>
            </a:endParaRPr>
          </a:p>
        </p:txBody>
      </p:sp>
      <p:sp>
        <p:nvSpPr>
          <p:cNvPr id="5" name="Subtitle 4"/>
          <p:cNvSpPr>
            <a:spLocks noGrp="1"/>
          </p:cNvSpPr>
          <p:nvPr>
            <p:ph type="subTitle" idx="1"/>
          </p:nvPr>
        </p:nvSpPr>
        <p:spPr>
          <a:xfrm>
            <a:off x="533400" y="2511668"/>
            <a:ext cx="5867400" cy="838200"/>
          </a:xfrm>
        </p:spPr>
        <p:txBody>
          <a:bodyPr/>
          <a:lstStyle/>
          <a:p>
            <a:r>
              <a:rPr lang="en-US" dirty="0" smtClean="0"/>
              <a:t>Autonomous HIP</a:t>
            </a:r>
          </a:p>
          <a:p>
            <a:r>
              <a:rPr lang="en-US" dirty="0" smtClean="0"/>
              <a:t>Configuration via Protocol</a:t>
            </a:r>
          </a:p>
          <a:p>
            <a:r>
              <a:rPr lang="en-US" dirty="0" smtClean="0"/>
              <a:t>Partial Reconfiguration</a:t>
            </a:r>
          </a:p>
          <a:p>
            <a:r>
              <a:rPr lang="en-US" dirty="0" smtClean="0"/>
              <a:t>Productivity Enhancements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PCIe Hard IP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28nm FGPAs feature a HIP that can be operational prior to full FPGA configuration</a:t>
            </a:r>
          </a:p>
          <a:p>
            <a:endParaRPr lang="en-US" dirty="0" smtClean="0"/>
          </a:p>
          <a:p>
            <a:r>
              <a:rPr lang="en-US" dirty="0" smtClean="0"/>
              <a:t>The configuration process is broken into two pieces:</a:t>
            </a:r>
          </a:p>
          <a:p>
            <a:pPr lvl="1"/>
            <a:r>
              <a:rPr lang="en-US" dirty="0" smtClean="0"/>
              <a:t>HIP and FPGA periphery configured first </a:t>
            </a:r>
          </a:p>
          <a:p>
            <a:pPr lvl="1"/>
            <a:r>
              <a:rPr lang="en-US" dirty="0" smtClean="0"/>
              <a:t>FPGA core fabric configured secondly</a:t>
            </a:r>
          </a:p>
          <a:p>
            <a:pPr lvl="1"/>
            <a:endParaRPr lang="en-US" dirty="0" smtClean="0"/>
          </a:p>
          <a:p>
            <a:r>
              <a:rPr lang="en-US" dirty="0" smtClean="0"/>
              <a:t>The HIP/Periphery must be loaded via ext flash</a:t>
            </a:r>
          </a:p>
          <a:p>
            <a:endParaRPr lang="en-US" dirty="0" smtClean="0"/>
          </a:p>
          <a:p>
            <a:r>
              <a:rPr lang="en-US" dirty="0" smtClean="0"/>
              <a:t>FPGA fabric can be configured</a:t>
            </a:r>
          </a:p>
          <a:p>
            <a:pPr lvl="1"/>
            <a:r>
              <a:rPr lang="en-US" dirty="0" smtClean="0"/>
              <a:t>Using the same flash device as used for the HIP/Periphery</a:t>
            </a:r>
          </a:p>
          <a:p>
            <a:pPr lvl="1">
              <a:buNone/>
            </a:pPr>
            <a:r>
              <a:rPr lang="en-US" dirty="0" smtClean="0"/>
              <a:t>or</a:t>
            </a:r>
          </a:p>
          <a:p>
            <a:pPr lvl="1"/>
            <a:r>
              <a:rPr lang="en-US" dirty="0" smtClean="0"/>
              <a:t>Across the PCIe bus </a:t>
            </a:r>
            <a:r>
              <a:rPr lang="en-US" dirty="0" err="1" smtClean="0"/>
              <a:t>Configuation</a:t>
            </a:r>
            <a:r>
              <a:rPr lang="en-US" dirty="0" smtClean="0"/>
              <a:t> via Protocol </a:t>
            </a:r>
          </a:p>
          <a:p>
            <a:pPr lvl="1">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idx="1"/>
          </p:nvPr>
        </p:nvSpPr>
        <p:spPr/>
        <p:txBody>
          <a:bodyPr/>
          <a:lstStyle/>
          <a:p>
            <a:pPr marL="285750" indent="-285750"/>
            <a:r>
              <a:rPr lang="en-US" sz="2400" dirty="0" smtClean="0"/>
              <a:t>The PCIe HIP always reaches L0 state &lt;100ms after fundamental reset </a:t>
            </a:r>
          </a:p>
          <a:p>
            <a:pPr marL="285750" indent="-285750"/>
            <a:endParaRPr lang="en-US" sz="2400" dirty="0" smtClean="0"/>
          </a:p>
          <a:p>
            <a:pPr marL="285750" indent="-285750"/>
            <a:r>
              <a:rPr lang="en-US" sz="2400" dirty="0" smtClean="0"/>
              <a:t>Once to L0, the PCIe HIP responds in one of two ways</a:t>
            </a:r>
          </a:p>
          <a:p>
            <a:pPr marL="685800" lvl="1"/>
            <a:r>
              <a:rPr lang="en-US" dirty="0" smtClean="0"/>
              <a:t>If CvP Initialization is taking place:  The HIP receives core configuration bits and writes to the control block to configure the FPGA fabric</a:t>
            </a:r>
          </a:p>
          <a:p>
            <a:pPr marL="628650" lvl="1" indent="-228600"/>
            <a:r>
              <a:rPr lang="en-US" dirty="0" smtClean="0"/>
              <a:t>If CvP Initialization is NOT taking place:  The HIP responds to CSR read or write accesses with config retry status (CRS) until fabric is loaded (via flash or some other method) </a:t>
            </a:r>
          </a:p>
        </p:txBody>
      </p:sp>
      <p:sp>
        <p:nvSpPr>
          <p:cNvPr id="21506" name="Slide Number Placeholder 5"/>
          <p:cNvSpPr>
            <a:spLocks noGrp="1"/>
          </p:cNvSpPr>
          <p:nvPr>
            <p:ph type="sldNum" sz="quarter" idx="10"/>
          </p:nvPr>
        </p:nvSpPr>
        <p:spPr>
          <a:noFill/>
        </p:spPr>
        <p:txBody>
          <a:bodyPr/>
          <a:lstStyle/>
          <a:p>
            <a:fld id="{209FD4DA-9FEF-412E-BF83-0436A216D004}" type="slidenum">
              <a:rPr lang="en-US" smtClean="0"/>
              <a:pPr/>
              <a:t>5</a:t>
            </a:fld>
            <a:endParaRPr lang="en-US" smtClean="0"/>
          </a:p>
        </p:txBody>
      </p:sp>
      <p:sp>
        <p:nvSpPr>
          <p:cNvPr id="6" name="Title 1"/>
          <p:cNvSpPr txBox="1">
            <a:spLocks/>
          </p:cNvSpPr>
          <p:nvPr/>
        </p:nvSpPr>
        <p:spPr bwMode="auto">
          <a:xfrm>
            <a:off x="394595" y="253434"/>
            <a:ext cx="8331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3399"/>
                </a:solidFill>
                <a:effectLst/>
                <a:uLnTx/>
                <a:uFillTx/>
                <a:latin typeface="+mj-lt"/>
                <a:ea typeface="+mj-ea"/>
                <a:cs typeface="+mj-cs"/>
              </a:rPr>
              <a:t>Autonomous PCIe Hard IP	</a:t>
            </a:r>
            <a:endParaRPr kumimoji="0" lang="en-US" sz="3200" b="1" i="0" u="none" strike="noStrike" kern="0" cap="none" spc="0" normalizeH="0" baseline="0" noProof="0" dirty="0">
              <a:ln>
                <a:noFill/>
              </a:ln>
              <a:solidFill>
                <a:srgbClr val="003399"/>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Configuration via Protocol (CvP) using PCIe</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CvP is similar to Partial Reconfiguration</a:t>
            </a:r>
          </a:p>
          <a:p>
            <a:endParaRPr lang="en-US" dirty="0" smtClean="0"/>
          </a:p>
          <a:p>
            <a:r>
              <a:rPr lang="en-US" dirty="0" smtClean="0"/>
              <a:t>It is made possible by separating the FPGA configuration file into 2 parts:</a:t>
            </a:r>
          </a:p>
          <a:p>
            <a:pPr lvl="1"/>
            <a:r>
              <a:rPr lang="en-US" dirty="0" smtClean="0"/>
              <a:t>The PCIe Hard IP (and periphery) which is configured first via standard </a:t>
            </a:r>
            <a:r>
              <a:rPr lang="en-US" dirty="0" err="1" smtClean="0"/>
              <a:t>config</a:t>
            </a:r>
            <a:r>
              <a:rPr lang="en-US" dirty="0" smtClean="0"/>
              <a:t> solutions (flash, </a:t>
            </a:r>
            <a:r>
              <a:rPr lang="en-US" dirty="0" err="1" smtClean="0"/>
              <a:t>jtag</a:t>
            </a:r>
            <a:r>
              <a:rPr lang="en-US" dirty="0" smtClean="0"/>
              <a:t>, etc.) </a:t>
            </a:r>
          </a:p>
          <a:p>
            <a:pPr lvl="1">
              <a:buNone/>
            </a:pPr>
            <a:r>
              <a:rPr lang="en-US" dirty="0" smtClean="0"/>
              <a:t>And </a:t>
            </a:r>
          </a:p>
          <a:p>
            <a:pPr lvl="1"/>
            <a:r>
              <a:rPr lang="en-US" dirty="0" smtClean="0"/>
              <a:t>The core which is what is actually being Configured over </a:t>
            </a:r>
            <a:r>
              <a:rPr lang="en-US" dirty="0" err="1" smtClean="0"/>
              <a:t>PCIe</a:t>
            </a:r>
            <a:r>
              <a:rPr lang="en-US" dirty="0" smtClean="0"/>
              <a:t> </a:t>
            </a:r>
          </a:p>
          <a:p>
            <a:pPr lvl="1"/>
            <a:endParaRPr lang="en-US" dirty="0" smtClean="0"/>
          </a:p>
          <a:p>
            <a:r>
              <a:rPr lang="en-US" dirty="0" smtClean="0"/>
              <a:t>Eventually CvP will enable true PR:</a:t>
            </a:r>
          </a:p>
          <a:p>
            <a:pPr lvl="1"/>
            <a:r>
              <a:rPr lang="en-US" dirty="0" smtClean="0"/>
              <a:t>Customers are able to write software that can update portions of the FPGA at will</a:t>
            </a:r>
          </a:p>
          <a:p>
            <a:pPr lvl="1"/>
            <a:r>
              <a:rPr lang="en-US" dirty="0" smtClean="0"/>
              <a:t>Four steps to get us to Partial Reconfiguration</a:t>
            </a:r>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Documents and Settings\jwimett\Local Settings\Temporary Internet Files\Content.IE5\OAQUFGD7\MC900431576[1].png"/>
          <p:cNvPicPr>
            <a:picLocks noChangeAspect="1" noChangeArrowheads="1"/>
          </p:cNvPicPr>
          <p:nvPr/>
        </p:nvPicPr>
        <p:blipFill>
          <a:blip r:embed="rId2"/>
          <a:srcRect/>
          <a:stretch>
            <a:fillRect/>
          </a:stretch>
        </p:blipFill>
        <p:spPr bwMode="auto">
          <a:xfrm>
            <a:off x="2867262" y="4502550"/>
            <a:ext cx="2857263" cy="2876311"/>
          </a:xfrm>
          <a:prstGeom prst="rect">
            <a:avLst/>
          </a:prstGeom>
          <a:noFill/>
        </p:spPr>
      </p:pic>
      <p:sp>
        <p:nvSpPr>
          <p:cNvPr id="2" name="Title 1"/>
          <p:cNvSpPr>
            <a:spLocks noGrp="1"/>
          </p:cNvSpPr>
          <p:nvPr>
            <p:ph type="title"/>
          </p:nvPr>
        </p:nvSpPr>
        <p:spPr/>
        <p:txBody>
          <a:bodyPr/>
          <a:lstStyle/>
          <a:p>
            <a:r>
              <a:rPr lang="en-US" dirty="0" smtClean="0"/>
              <a:t>Step 1: </a:t>
            </a:r>
            <a:r>
              <a:rPr lang="en-US" dirty="0" err="1" smtClean="0"/>
              <a:t>Quartus</a:t>
            </a:r>
            <a:r>
              <a:rPr lang="en-US" dirty="0" smtClean="0"/>
              <a:t> and CvP Initialization</a:t>
            </a:r>
            <a:endParaRPr lang="en-US" dirty="0"/>
          </a:p>
        </p:txBody>
      </p:sp>
      <p:sp>
        <p:nvSpPr>
          <p:cNvPr id="3" name="Content Placeholder 2"/>
          <p:cNvSpPr>
            <a:spLocks noGrp="1"/>
          </p:cNvSpPr>
          <p:nvPr>
            <p:ph idx="1"/>
          </p:nvPr>
        </p:nvSpPr>
        <p:spPr>
          <a:xfrm>
            <a:off x="350837" y="1187450"/>
            <a:ext cx="8376703" cy="4679950"/>
          </a:xfrm>
        </p:spPr>
        <p:txBody>
          <a:bodyPr>
            <a:normAutofit fontScale="92500" lnSpcReduction="20000"/>
          </a:bodyPr>
          <a:lstStyle/>
          <a:p>
            <a:r>
              <a:rPr lang="en-US" dirty="0" smtClean="0"/>
              <a:t>Description:  </a:t>
            </a:r>
            <a:r>
              <a:rPr lang="en-US" dirty="0" err="1" smtClean="0"/>
              <a:t>Quartus</a:t>
            </a:r>
            <a:r>
              <a:rPr lang="en-US" dirty="0" smtClean="0"/>
              <a:t> configures FPGA over PCIe </a:t>
            </a:r>
          </a:p>
          <a:p>
            <a:r>
              <a:rPr lang="en-US" dirty="0" smtClean="0"/>
              <a:t>Benefits:  </a:t>
            </a:r>
          </a:p>
          <a:p>
            <a:pPr lvl="1"/>
            <a:r>
              <a:rPr lang="en-US" dirty="0" smtClean="0"/>
              <a:t>Smaller flash device on board</a:t>
            </a:r>
          </a:p>
          <a:p>
            <a:pPr lvl="1"/>
            <a:r>
              <a:rPr lang="en-US" dirty="0" smtClean="0"/>
              <a:t>Host PC doesn’t require a re-start after FPGA is configured</a:t>
            </a:r>
          </a:p>
          <a:p>
            <a:r>
              <a:rPr lang="en-US" dirty="0" smtClean="0"/>
              <a:t>Requirements</a:t>
            </a:r>
          </a:p>
          <a:p>
            <a:pPr lvl="1"/>
            <a:r>
              <a:rPr lang="en-US" dirty="0" err="1" smtClean="0"/>
              <a:t>Quartus</a:t>
            </a:r>
            <a:r>
              <a:rPr lang="en-US" dirty="0" smtClean="0"/>
              <a:t> is able to split a SOF file into two parts </a:t>
            </a:r>
          </a:p>
          <a:p>
            <a:pPr lvl="2"/>
            <a:r>
              <a:rPr lang="en-US" dirty="0" smtClean="0"/>
              <a:t>One configures just the PCIe HIP and Periphery</a:t>
            </a:r>
          </a:p>
          <a:p>
            <a:pPr lvl="2"/>
            <a:r>
              <a:rPr lang="en-US" dirty="0" smtClean="0"/>
              <a:t>One configures the core of the FPGA (everything else)</a:t>
            </a:r>
          </a:p>
          <a:p>
            <a:pPr lvl="1"/>
            <a:r>
              <a:rPr lang="en-US" dirty="0" err="1" smtClean="0"/>
              <a:t>Quartus</a:t>
            </a:r>
            <a:r>
              <a:rPr lang="en-US" dirty="0" smtClean="0"/>
              <a:t> Programmer is able to send a </a:t>
            </a:r>
            <a:r>
              <a:rPr lang="en-US" dirty="0" err="1" smtClean="0"/>
              <a:t>bitstream</a:t>
            </a:r>
            <a:r>
              <a:rPr lang="en-US" dirty="0" smtClean="0"/>
              <a:t> over PCIe bus </a:t>
            </a:r>
          </a:p>
          <a:p>
            <a:pPr lvl="2"/>
            <a:r>
              <a:rPr lang="en-US" dirty="0" smtClean="0"/>
              <a:t>Requires a new driver being built using the </a:t>
            </a:r>
            <a:r>
              <a:rPr lang="en-US" dirty="0" err="1" smtClean="0"/>
              <a:t>Jungo</a:t>
            </a:r>
            <a:r>
              <a:rPr lang="en-US" dirty="0" smtClean="0"/>
              <a:t> Toolkit</a:t>
            </a:r>
          </a:p>
          <a:p>
            <a:pPr lvl="1"/>
            <a:r>
              <a:rPr lang="en-US" dirty="0" err="1" smtClean="0"/>
              <a:t>Jungo</a:t>
            </a:r>
            <a:r>
              <a:rPr lang="en-US" dirty="0" smtClean="0"/>
              <a:t> license is required in order for the customer to use this driver</a:t>
            </a:r>
          </a:p>
          <a:p>
            <a:pPr lvl="2"/>
            <a:r>
              <a:rPr lang="en-US" dirty="0" smtClean="0"/>
              <a:t>Except on </a:t>
            </a:r>
            <a:r>
              <a:rPr lang="en-US" dirty="0" err="1" smtClean="0"/>
              <a:t>Altera’s</a:t>
            </a:r>
            <a:r>
              <a:rPr lang="en-US" dirty="0" smtClean="0"/>
              <a:t> </a:t>
            </a:r>
            <a:r>
              <a:rPr lang="en-US" dirty="0" err="1" smtClean="0"/>
              <a:t>Devkit</a:t>
            </a:r>
            <a:r>
              <a:rPr lang="en-US" dirty="0" smtClean="0"/>
              <a:t> board</a:t>
            </a:r>
          </a:p>
          <a:p>
            <a:r>
              <a:rPr lang="en-US" dirty="0" smtClean="0"/>
              <a:t>Availability</a:t>
            </a:r>
          </a:p>
          <a:p>
            <a:pPr lvl="1"/>
            <a:r>
              <a:rPr lang="en-US" dirty="0" smtClean="0"/>
              <a:t>11.1</a:t>
            </a:r>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7</a:t>
            </a:fld>
            <a:endParaRPr lang="en-US" dirty="0"/>
          </a:p>
        </p:txBody>
      </p:sp>
      <p:pic>
        <p:nvPicPr>
          <p:cNvPr id="7173" name="Picture 5"/>
          <p:cNvPicPr>
            <a:picLocks noChangeAspect="1" noChangeArrowheads="1"/>
          </p:cNvPicPr>
          <p:nvPr/>
        </p:nvPicPr>
        <p:blipFill>
          <a:blip r:embed="rId3"/>
          <a:srcRect/>
          <a:stretch>
            <a:fillRect/>
          </a:stretch>
        </p:blipFill>
        <p:spPr bwMode="auto">
          <a:xfrm rot="272930">
            <a:off x="3128889" y="5318015"/>
            <a:ext cx="1195050" cy="852602"/>
          </a:xfrm>
          <a:prstGeom prst="rect">
            <a:avLst/>
          </a:prstGeom>
          <a:noFill/>
          <a:ln w="9525">
            <a:noFill/>
            <a:miter lim="800000"/>
            <a:headEnd/>
            <a:tailEnd/>
          </a:ln>
          <a:scene3d>
            <a:camera prst="orthographicFront">
              <a:rot lat="103161" lon="1221995" rev="21319360"/>
            </a:camera>
            <a:lightRig rig="threePt" dir="t"/>
          </a:scene3d>
        </p:spPr>
      </p:pic>
      <p:cxnSp>
        <p:nvCxnSpPr>
          <p:cNvPr id="15" name="Straight Connector 14"/>
          <p:cNvCxnSpPr/>
          <p:nvPr/>
        </p:nvCxnSpPr>
        <p:spPr bwMode="auto">
          <a:xfrm flipV="1">
            <a:off x="4872942" y="4653023"/>
            <a:ext cx="1632030" cy="3240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5474825" y="6169306"/>
            <a:ext cx="2916821" cy="4861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rot="443646">
            <a:off x="3231128" y="5663832"/>
            <a:ext cx="973343" cy="338554"/>
          </a:xfrm>
          <a:prstGeom prst="rect">
            <a:avLst/>
          </a:prstGeom>
          <a:noFill/>
        </p:spPr>
        <p:txBody>
          <a:bodyPr wrap="none" rtlCol="0">
            <a:spAutoFit/>
          </a:bodyPr>
          <a:lstStyle/>
          <a:p>
            <a:r>
              <a:rPr lang="en-US" sz="1600" dirty="0" err="1" smtClean="0"/>
              <a:t>Quartus</a:t>
            </a:r>
            <a:r>
              <a:rPr lang="en-US" sz="1600" dirty="0" smtClean="0"/>
              <a:t> </a:t>
            </a:r>
            <a:endParaRPr lang="en-US" dirty="0"/>
          </a:p>
        </p:txBody>
      </p:sp>
      <p:pic>
        <p:nvPicPr>
          <p:cNvPr id="7179" name="Picture 11"/>
          <p:cNvPicPr>
            <a:picLocks noChangeAspect="1" noChangeArrowheads="1"/>
          </p:cNvPicPr>
          <p:nvPr/>
        </p:nvPicPr>
        <p:blipFill>
          <a:blip r:embed="rId4"/>
          <a:srcRect/>
          <a:stretch>
            <a:fillRect/>
          </a:stretch>
        </p:blipFill>
        <p:spPr bwMode="auto">
          <a:xfrm>
            <a:off x="6483451" y="4633246"/>
            <a:ext cx="1919769" cy="1562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25" y="263994"/>
            <a:ext cx="8331200" cy="914400"/>
          </a:xfrm>
        </p:spPr>
        <p:txBody>
          <a:bodyPr/>
          <a:lstStyle/>
          <a:p>
            <a:r>
              <a:rPr lang="en-US" sz="2800" dirty="0" smtClean="0"/>
              <a:t>Step 2: Custom Software, CvP Initialization</a:t>
            </a:r>
            <a:endParaRPr lang="en-US" sz="2800" dirty="0"/>
          </a:p>
        </p:txBody>
      </p:sp>
      <p:sp>
        <p:nvSpPr>
          <p:cNvPr id="3" name="Content Placeholder 2"/>
          <p:cNvSpPr>
            <a:spLocks noGrp="1"/>
          </p:cNvSpPr>
          <p:nvPr>
            <p:ph idx="1"/>
          </p:nvPr>
        </p:nvSpPr>
        <p:spPr>
          <a:xfrm>
            <a:off x="350837" y="1187450"/>
            <a:ext cx="8376703" cy="4679950"/>
          </a:xfrm>
        </p:spPr>
        <p:txBody>
          <a:bodyPr>
            <a:normAutofit fontScale="92500"/>
          </a:bodyPr>
          <a:lstStyle/>
          <a:p>
            <a:r>
              <a:rPr lang="en-US" dirty="0" smtClean="0"/>
              <a:t>Description:  Custom software can be written to configure the FPGA over PCIe</a:t>
            </a:r>
          </a:p>
          <a:p>
            <a:r>
              <a:rPr lang="en-US" dirty="0" smtClean="0"/>
              <a:t>Benefits:  </a:t>
            </a:r>
          </a:p>
          <a:p>
            <a:pPr lvl="1"/>
            <a:r>
              <a:rPr lang="en-US" dirty="0" smtClean="0"/>
              <a:t>Smaller flash device on board </a:t>
            </a:r>
          </a:p>
          <a:p>
            <a:pPr lvl="1"/>
            <a:r>
              <a:rPr lang="en-US" dirty="0" smtClean="0"/>
              <a:t>More secure image storage</a:t>
            </a:r>
          </a:p>
          <a:p>
            <a:pPr lvl="1"/>
            <a:r>
              <a:rPr lang="en-US" dirty="0" smtClean="0"/>
              <a:t>Automated configuration of FPGA upon power-up</a:t>
            </a:r>
          </a:p>
          <a:p>
            <a:r>
              <a:rPr lang="en-US" dirty="0" smtClean="0"/>
              <a:t>Requirements:</a:t>
            </a:r>
          </a:p>
          <a:p>
            <a:pPr lvl="1"/>
            <a:r>
              <a:rPr lang="en-US" dirty="0" smtClean="0"/>
              <a:t>Enable development of customer drivers/software to interface to HIP</a:t>
            </a:r>
          </a:p>
          <a:p>
            <a:pPr lvl="2"/>
            <a:r>
              <a:rPr lang="en-US" dirty="0" smtClean="0"/>
              <a:t>Register map and descriptions </a:t>
            </a:r>
          </a:p>
          <a:p>
            <a:pPr lvl="2"/>
            <a:r>
              <a:rPr lang="en-US" dirty="0" smtClean="0"/>
              <a:t>FPGA Programming Algorithm</a:t>
            </a:r>
          </a:p>
          <a:p>
            <a:r>
              <a:rPr lang="en-US" dirty="0" smtClean="0"/>
              <a:t>Availability</a:t>
            </a:r>
          </a:p>
          <a:p>
            <a:pPr lvl="1"/>
            <a:r>
              <a:rPr lang="en-US" dirty="0" smtClean="0"/>
              <a:t>Beta in 11.1</a:t>
            </a:r>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8</a:t>
            </a:fld>
            <a:endParaRPr lang="en-US" dirty="0"/>
          </a:p>
        </p:txBody>
      </p:sp>
      <p:pic>
        <p:nvPicPr>
          <p:cNvPr id="5" name="Picture 7" descr="C:\Documents and Settings\jwimett\Local Settings\Temporary Internet Files\Content.IE5\OAQUFGD7\MC900431576[1].png"/>
          <p:cNvPicPr>
            <a:picLocks noChangeAspect="1" noChangeArrowheads="1"/>
          </p:cNvPicPr>
          <p:nvPr/>
        </p:nvPicPr>
        <p:blipFill>
          <a:blip r:embed="rId2"/>
          <a:srcRect/>
          <a:stretch>
            <a:fillRect/>
          </a:stretch>
        </p:blipFill>
        <p:spPr bwMode="auto">
          <a:xfrm>
            <a:off x="2901986" y="4502550"/>
            <a:ext cx="2857263" cy="2876311"/>
          </a:xfrm>
          <a:prstGeom prst="rect">
            <a:avLst/>
          </a:prstGeom>
          <a:noFill/>
        </p:spPr>
      </p:pic>
      <p:cxnSp>
        <p:nvCxnSpPr>
          <p:cNvPr id="7" name="Straight Connector 6"/>
          <p:cNvCxnSpPr/>
          <p:nvPr/>
        </p:nvCxnSpPr>
        <p:spPr bwMode="auto">
          <a:xfrm flipV="1">
            <a:off x="4872942" y="4653023"/>
            <a:ext cx="1632030" cy="3240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5474825" y="6169306"/>
            <a:ext cx="2916821" cy="48613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Picture 11"/>
          <p:cNvPicPr>
            <a:picLocks noChangeAspect="1" noChangeArrowheads="1"/>
          </p:cNvPicPr>
          <p:nvPr/>
        </p:nvPicPr>
        <p:blipFill>
          <a:blip r:embed="rId3"/>
          <a:srcRect/>
          <a:stretch>
            <a:fillRect/>
          </a:stretch>
        </p:blipFill>
        <p:spPr bwMode="auto">
          <a:xfrm>
            <a:off x="6483451" y="4633246"/>
            <a:ext cx="1919769" cy="1562946"/>
          </a:xfrm>
          <a:prstGeom prst="rect">
            <a:avLst/>
          </a:prstGeom>
          <a:noFill/>
          <a:ln w="9525">
            <a:noFill/>
            <a:miter lim="800000"/>
            <a:headEnd/>
            <a:tailEnd/>
          </a:ln>
        </p:spPr>
      </p:pic>
      <p:pic>
        <p:nvPicPr>
          <p:cNvPr id="8194" name="Picture 2"/>
          <p:cNvPicPr>
            <a:picLocks noChangeAspect="1" noChangeArrowheads="1"/>
          </p:cNvPicPr>
          <p:nvPr/>
        </p:nvPicPr>
        <p:blipFill>
          <a:blip r:embed="rId4"/>
          <a:srcRect/>
          <a:stretch>
            <a:fillRect/>
          </a:stretch>
        </p:blipFill>
        <p:spPr bwMode="auto">
          <a:xfrm rot="609150">
            <a:off x="3195760" y="5312432"/>
            <a:ext cx="1063725" cy="859105"/>
          </a:xfrm>
          <a:prstGeom prst="rect">
            <a:avLst/>
          </a:prstGeom>
          <a:noFill/>
          <a:ln w="9525">
            <a:noFill/>
            <a:miter lim="800000"/>
            <a:headEnd/>
            <a:tailEnd/>
          </a:ln>
        </p:spPr>
      </p:pic>
      <p:sp>
        <p:nvSpPr>
          <p:cNvPr id="9" name="TextBox 8"/>
          <p:cNvSpPr txBox="1"/>
          <p:nvPr/>
        </p:nvSpPr>
        <p:spPr>
          <a:xfrm rot="443646">
            <a:off x="3185987" y="5610167"/>
            <a:ext cx="994183" cy="584775"/>
          </a:xfrm>
          <a:prstGeom prst="rect">
            <a:avLst/>
          </a:prstGeom>
          <a:noFill/>
        </p:spPr>
        <p:txBody>
          <a:bodyPr wrap="none" rtlCol="0">
            <a:spAutoFit/>
          </a:bodyPr>
          <a:lstStyle/>
          <a:p>
            <a:r>
              <a:rPr lang="en-US" sz="1600" dirty="0" smtClean="0"/>
              <a:t>Custom </a:t>
            </a:r>
          </a:p>
          <a:p>
            <a:r>
              <a:rPr lang="en-US" sz="1600" dirty="0" smtClean="0"/>
              <a:t>Software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3"/>
          <p:cNvGrpSpPr/>
          <p:nvPr/>
        </p:nvGrpSpPr>
        <p:grpSpPr>
          <a:xfrm>
            <a:off x="6286672" y="5415027"/>
            <a:ext cx="1414357" cy="879677"/>
            <a:chOff x="4859121" y="4849791"/>
            <a:chExt cx="1414357" cy="879677"/>
          </a:xfrm>
        </p:grpSpPr>
        <p:sp>
          <p:nvSpPr>
            <p:cNvPr id="25" name="Rectangle 24"/>
            <p:cNvSpPr/>
            <p:nvPr/>
          </p:nvSpPr>
          <p:spPr bwMode="auto">
            <a:xfrm>
              <a:off x="5034987" y="4872941"/>
              <a:ext cx="1018572" cy="85652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Rectangle 25"/>
            <p:cNvSpPr/>
            <p:nvPr/>
          </p:nvSpPr>
          <p:spPr>
            <a:xfrm>
              <a:off x="4859121" y="4849791"/>
              <a:ext cx="1414357" cy="246221"/>
            </a:xfrm>
            <a:prstGeom prst="rect">
              <a:avLst/>
            </a:prstGeom>
          </p:spPr>
          <p:txBody>
            <a:bodyPr wrap="square">
              <a:spAutoFit/>
            </a:bodyPr>
            <a:lstStyle/>
            <a:p>
              <a:pPr algn="ctr"/>
              <a:r>
                <a:rPr lang="en-US" sz="1000" dirty="0" smtClean="0"/>
                <a:t>HIP Image 1</a:t>
              </a:r>
            </a:p>
          </p:txBody>
        </p:sp>
        <p:sp>
          <p:nvSpPr>
            <p:cNvPr id="27" name="Rectangle 26"/>
            <p:cNvSpPr/>
            <p:nvPr/>
          </p:nvSpPr>
          <p:spPr bwMode="auto">
            <a:xfrm>
              <a:off x="5233686" y="5083217"/>
              <a:ext cx="646253" cy="472629"/>
            </a:xfrm>
            <a:prstGeom prst="rect">
              <a:avLst/>
            </a:prstGeom>
            <a:solidFill>
              <a:srgbClr val="909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dirty="0" smtClean="0"/>
                <a:t>Core </a:t>
              </a:r>
            </a:p>
            <a:p>
              <a:pPr algn="ctr"/>
              <a:r>
                <a:rPr lang="en-US" sz="1000" dirty="0" smtClean="0"/>
                <a:t>Image 5</a:t>
              </a:r>
            </a:p>
          </p:txBody>
        </p:sp>
      </p:grpSp>
      <p:grpSp>
        <p:nvGrpSpPr>
          <p:cNvPr id="10" name="Group 19"/>
          <p:cNvGrpSpPr/>
          <p:nvPr/>
        </p:nvGrpSpPr>
        <p:grpSpPr>
          <a:xfrm>
            <a:off x="5914347" y="5065852"/>
            <a:ext cx="1414357" cy="879677"/>
            <a:chOff x="4859121" y="4849791"/>
            <a:chExt cx="1414357" cy="879677"/>
          </a:xfrm>
        </p:grpSpPr>
        <p:sp>
          <p:nvSpPr>
            <p:cNvPr id="21" name="Rectangle 20"/>
            <p:cNvSpPr/>
            <p:nvPr/>
          </p:nvSpPr>
          <p:spPr bwMode="auto">
            <a:xfrm>
              <a:off x="5034987" y="4872941"/>
              <a:ext cx="1018572" cy="85652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1"/>
            <p:cNvSpPr/>
            <p:nvPr/>
          </p:nvSpPr>
          <p:spPr>
            <a:xfrm>
              <a:off x="4859121" y="4849791"/>
              <a:ext cx="1414357" cy="246221"/>
            </a:xfrm>
            <a:prstGeom prst="rect">
              <a:avLst/>
            </a:prstGeom>
          </p:spPr>
          <p:txBody>
            <a:bodyPr wrap="square">
              <a:spAutoFit/>
            </a:bodyPr>
            <a:lstStyle/>
            <a:p>
              <a:pPr algn="ctr"/>
              <a:r>
                <a:rPr lang="en-US" sz="1000" dirty="0" smtClean="0"/>
                <a:t>HIP Image 1</a:t>
              </a:r>
            </a:p>
          </p:txBody>
        </p:sp>
        <p:sp>
          <p:nvSpPr>
            <p:cNvPr id="23" name="Rectangle 22"/>
            <p:cNvSpPr/>
            <p:nvPr/>
          </p:nvSpPr>
          <p:spPr bwMode="auto">
            <a:xfrm>
              <a:off x="5233686" y="5083217"/>
              <a:ext cx="646253" cy="472629"/>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dirty="0" smtClean="0"/>
                <a:t>Core </a:t>
              </a:r>
            </a:p>
            <a:p>
              <a:pPr algn="ctr"/>
              <a:r>
                <a:rPr lang="en-US" sz="1000" dirty="0" smtClean="0"/>
                <a:t>Image 4</a:t>
              </a:r>
            </a:p>
          </p:txBody>
        </p:sp>
      </p:grpSp>
      <p:sp>
        <p:nvSpPr>
          <p:cNvPr id="2" name="Title 1"/>
          <p:cNvSpPr>
            <a:spLocks noGrp="1"/>
          </p:cNvSpPr>
          <p:nvPr>
            <p:ph type="title"/>
          </p:nvPr>
        </p:nvSpPr>
        <p:spPr/>
        <p:txBody>
          <a:bodyPr/>
          <a:lstStyle/>
          <a:p>
            <a:r>
              <a:rPr lang="en-US" dirty="0" smtClean="0"/>
              <a:t>Step 3: CvP Update</a:t>
            </a:r>
            <a:endParaRPr lang="en-US" dirty="0"/>
          </a:p>
        </p:txBody>
      </p:sp>
      <p:sp>
        <p:nvSpPr>
          <p:cNvPr id="3" name="Content Placeholder 2"/>
          <p:cNvSpPr>
            <a:spLocks noGrp="1"/>
          </p:cNvSpPr>
          <p:nvPr>
            <p:ph idx="1"/>
          </p:nvPr>
        </p:nvSpPr>
        <p:spPr>
          <a:xfrm>
            <a:off x="350838" y="1187450"/>
            <a:ext cx="8133406" cy="4044307"/>
          </a:xfrm>
        </p:spPr>
        <p:txBody>
          <a:bodyPr>
            <a:normAutofit fontScale="85000" lnSpcReduction="20000"/>
          </a:bodyPr>
          <a:lstStyle/>
          <a:p>
            <a:r>
              <a:rPr lang="en-US" dirty="0" smtClean="0"/>
              <a:t>Description:  FPGA core can be re-configured with different core images all matching the same HIP image</a:t>
            </a:r>
          </a:p>
          <a:p>
            <a:r>
              <a:rPr lang="en-US" dirty="0" smtClean="0"/>
              <a:t>Benefits:  </a:t>
            </a:r>
          </a:p>
          <a:p>
            <a:pPr lvl="1"/>
            <a:r>
              <a:rPr lang="en-US" dirty="0" smtClean="0"/>
              <a:t>Smaller flash device on board </a:t>
            </a:r>
          </a:p>
          <a:p>
            <a:pPr lvl="1"/>
            <a:r>
              <a:rPr lang="en-US" dirty="0" smtClean="0"/>
              <a:t>More secure image storage</a:t>
            </a:r>
          </a:p>
          <a:p>
            <a:pPr lvl="1"/>
            <a:r>
              <a:rPr lang="en-US" dirty="0" smtClean="0"/>
              <a:t>Automated configuration of FPGA upon power-up</a:t>
            </a:r>
          </a:p>
          <a:p>
            <a:pPr lvl="1"/>
            <a:r>
              <a:rPr lang="en-US" dirty="0" smtClean="0"/>
              <a:t>Software can choose to load different FPGA functionality at will</a:t>
            </a:r>
          </a:p>
          <a:p>
            <a:r>
              <a:rPr lang="en-US" dirty="0" smtClean="0"/>
              <a:t>Requirements:</a:t>
            </a:r>
          </a:p>
          <a:p>
            <a:pPr lvl="1"/>
            <a:r>
              <a:rPr lang="en-US" dirty="0" smtClean="0"/>
              <a:t>New “Partial Reconfiguration” design flow in </a:t>
            </a:r>
            <a:r>
              <a:rPr lang="en-US" dirty="0" err="1" smtClean="0"/>
              <a:t>Quartus</a:t>
            </a:r>
            <a:r>
              <a:rPr lang="en-US" dirty="0" smtClean="0"/>
              <a:t> </a:t>
            </a:r>
          </a:p>
          <a:p>
            <a:pPr lvl="2"/>
            <a:r>
              <a:rPr lang="en-US" dirty="0" smtClean="0"/>
              <a:t>Users have to be able to create a project that has multiple core images BUT the same HIP/periphery</a:t>
            </a:r>
          </a:p>
          <a:p>
            <a:r>
              <a:rPr lang="en-US" dirty="0" smtClean="0"/>
              <a:t>Availability</a:t>
            </a:r>
          </a:p>
          <a:p>
            <a:pPr lvl="1"/>
            <a:r>
              <a:rPr lang="en-US" dirty="0" smtClean="0"/>
              <a:t>11.1 Beta </a:t>
            </a:r>
          </a:p>
          <a:p>
            <a:pPr lvl="1"/>
            <a:r>
              <a:rPr lang="en-US" dirty="0" smtClean="0"/>
              <a:t>12.0 Production</a:t>
            </a:r>
          </a:p>
        </p:txBody>
      </p:sp>
      <p:sp>
        <p:nvSpPr>
          <p:cNvPr id="4" name="Slide Number Placeholder 3"/>
          <p:cNvSpPr>
            <a:spLocks noGrp="1"/>
          </p:cNvSpPr>
          <p:nvPr>
            <p:ph type="sldNum" sz="quarter" idx="10"/>
          </p:nvPr>
        </p:nvSpPr>
        <p:spPr/>
        <p:txBody>
          <a:bodyPr/>
          <a:lstStyle/>
          <a:p>
            <a:pPr>
              <a:defRPr/>
            </a:pPr>
            <a:fld id="{6CE5E3FE-A279-48DF-B3FF-4EAF46D5DB6F}" type="slidenum">
              <a:rPr lang="en-US" smtClean="0"/>
              <a:pPr>
                <a:defRPr/>
              </a:pPr>
              <a:t>9</a:t>
            </a:fld>
            <a:endParaRPr lang="en-US" dirty="0"/>
          </a:p>
        </p:txBody>
      </p:sp>
      <p:pic>
        <p:nvPicPr>
          <p:cNvPr id="5" name="Picture 154" descr="QII03_pms_9 [Converted]"/>
          <p:cNvPicPr>
            <a:picLocks noChangeAspect="1" noChangeArrowheads="1"/>
          </p:cNvPicPr>
          <p:nvPr/>
        </p:nvPicPr>
        <p:blipFill>
          <a:blip r:embed="rId2"/>
          <a:srcRect/>
          <a:stretch>
            <a:fillRect/>
          </a:stretch>
        </p:blipFill>
        <p:spPr bwMode="auto">
          <a:xfrm>
            <a:off x="2533392" y="5295590"/>
            <a:ext cx="1140319" cy="805267"/>
          </a:xfrm>
          <a:prstGeom prst="rect">
            <a:avLst/>
          </a:prstGeom>
          <a:noFill/>
          <a:ln w="9525">
            <a:noFill/>
            <a:miter lim="800000"/>
            <a:headEnd/>
            <a:tailEnd/>
          </a:ln>
        </p:spPr>
      </p:pic>
      <p:grpSp>
        <p:nvGrpSpPr>
          <p:cNvPr id="14" name="Group 8"/>
          <p:cNvGrpSpPr/>
          <p:nvPr/>
        </p:nvGrpSpPr>
        <p:grpSpPr>
          <a:xfrm>
            <a:off x="4002594" y="4490976"/>
            <a:ext cx="1414357" cy="879677"/>
            <a:chOff x="4859121" y="4849791"/>
            <a:chExt cx="1414357" cy="879677"/>
          </a:xfrm>
        </p:grpSpPr>
        <p:sp>
          <p:nvSpPr>
            <p:cNvPr id="6" name="Rectangle 5"/>
            <p:cNvSpPr/>
            <p:nvPr/>
          </p:nvSpPr>
          <p:spPr bwMode="auto">
            <a:xfrm>
              <a:off x="5034987" y="4872941"/>
              <a:ext cx="1018572" cy="85652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a:xfrm>
              <a:off x="4859121" y="4849791"/>
              <a:ext cx="1414357" cy="246221"/>
            </a:xfrm>
            <a:prstGeom prst="rect">
              <a:avLst/>
            </a:prstGeom>
          </p:spPr>
          <p:txBody>
            <a:bodyPr wrap="square">
              <a:spAutoFit/>
            </a:bodyPr>
            <a:lstStyle/>
            <a:p>
              <a:pPr algn="ctr"/>
              <a:r>
                <a:rPr lang="en-US" sz="1000" dirty="0" smtClean="0"/>
                <a:t>HIP Image 1</a:t>
              </a:r>
            </a:p>
          </p:txBody>
        </p:sp>
        <p:sp>
          <p:nvSpPr>
            <p:cNvPr id="7" name="Rectangle 6"/>
            <p:cNvSpPr/>
            <p:nvPr/>
          </p:nvSpPr>
          <p:spPr bwMode="auto">
            <a:xfrm>
              <a:off x="5233686" y="5083217"/>
              <a:ext cx="646253" cy="472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dirty="0" smtClean="0"/>
                <a:t>Core </a:t>
              </a:r>
            </a:p>
            <a:p>
              <a:pPr algn="ctr"/>
              <a:r>
                <a:rPr lang="en-US" sz="1000" dirty="0" smtClean="0"/>
                <a:t>Image 1</a:t>
              </a:r>
            </a:p>
          </p:txBody>
        </p:sp>
      </p:grpSp>
      <p:grpSp>
        <p:nvGrpSpPr>
          <p:cNvPr id="15" name="Group 9"/>
          <p:cNvGrpSpPr/>
          <p:nvPr/>
        </p:nvGrpSpPr>
        <p:grpSpPr>
          <a:xfrm>
            <a:off x="4199364" y="5827852"/>
            <a:ext cx="1414357" cy="879677"/>
            <a:chOff x="4859121" y="4849791"/>
            <a:chExt cx="1414357" cy="879677"/>
          </a:xfrm>
        </p:grpSpPr>
        <p:sp>
          <p:nvSpPr>
            <p:cNvPr id="11" name="Rectangle 10"/>
            <p:cNvSpPr/>
            <p:nvPr/>
          </p:nvSpPr>
          <p:spPr bwMode="auto">
            <a:xfrm>
              <a:off x="5034987" y="4872941"/>
              <a:ext cx="1018572" cy="85652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a:xfrm>
              <a:off x="4859121" y="4849791"/>
              <a:ext cx="1414357" cy="246221"/>
            </a:xfrm>
            <a:prstGeom prst="rect">
              <a:avLst/>
            </a:prstGeom>
          </p:spPr>
          <p:txBody>
            <a:bodyPr wrap="square">
              <a:spAutoFit/>
            </a:bodyPr>
            <a:lstStyle/>
            <a:p>
              <a:pPr algn="ctr"/>
              <a:r>
                <a:rPr lang="en-US" sz="1000" dirty="0" smtClean="0"/>
                <a:t>HIP Image 1</a:t>
              </a:r>
            </a:p>
          </p:txBody>
        </p:sp>
        <p:sp>
          <p:nvSpPr>
            <p:cNvPr id="13" name="Rectangle 12"/>
            <p:cNvSpPr/>
            <p:nvPr/>
          </p:nvSpPr>
          <p:spPr bwMode="auto">
            <a:xfrm>
              <a:off x="5233686" y="5083217"/>
              <a:ext cx="646253" cy="47262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dirty="0" smtClean="0"/>
                <a:t>Core </a:t>
              </a:r>
            </a:p>
            <a:p>
              <a:pPr algn="ctr"/>
              <a:r>
                <a:rPr lang="en-US" sz="1000" dirty="0" smtClean="0"/>
                <a:t>Image 2</a:t>
              </a:r>
            </a:p>
          </p:txBody>
        </p:sp>
      </p:grpSp>
      <p:grpSp>
        <p:nvGrpSpPr>
          <p:cNvPr id="16" name="Group 15"/>
          <p:cNvGrpSpPr/>
          <p:nvPr/>
        </p:nvGrpSpPr>
        <p:grpSpPr>
          <a:xfrm>
            <a:off x="5567106" y="4718612"/>
            <a:ext cx="1414357" cy="879677"/>
            <a:chOff x="4859121" y="4849791"/>
            <a:chExt cx="1414357" cy="879677"/>
          </a:xfrm>
        </p:grpSpPr>
        <p:sp>
          <p:nvSpPr>
            <p:cNvPr id="17" name="Rectangle 16"/>
            <p:cNvSpPr/>
            <p:nvPr/>
          </p:nvSpPr>
          <p:spPr bwMode="auto">
            <a:xfrm>
              <a:off x="5034987" y="4872941"/>
              <a:ext cx="1018572" cy="856527"/>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a:xfrm>
              <a:off x="4859121" y="4849791"/>
              <a:ext cx="1414357" cy="246221"/>
            </a:xfrm>
            <a:prstGeom prst="rect">
              <a:avLst/>
            </a:prstGeom>
          </p:spPr>
          <p:txBody>
            <a:bodyPr wrap="square">
              <a:spAutoFit/>
            </a:bodyPr>
            <a:lstStyle/>
            <a:p>
              <a:pPr algn="ctr"/>
              <a:r>
                <a:rPr lang="en-US" sz="1000" dirty="0" smtClean="0"/>
                <a:t>HIP Image 1</a:t>
              </a:r>
            </a:p>
          </p:txBody>
        </p:sp>
        <p:sp>
          <p:nvSpPr>
            <p:cNvPr id="19" name="Rectangle 18"/>
            <p:cNvSpPr/>
            <p:nvPr/>
          </p:nvSpPr>
          <p:spPr bwMode="auto">
            <a:xfrm>
              <a:off x="5233686" y="5083217"/>
              <a:ext cx="646253" cy="472629"/>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dirty="0" smtClean="0"/>
                <a:t>Core </a:t>
              </a:r>
            </a:p>
            <a:p>
              <a:pPr algn="ctr"/>
              <a:r>
                <a:rPr lang="en-US" sz="1000" dirty="0" smtClean="0"/>
                <a:t>Image 3</a:t>
              </a:r>
            </a:p>
          </p:txBody>
        </p:sp>
      </p:grpSp>
      <p:cxnSp>
        <p:nvCxnSpPr>
          <p:cNvPr id="29" name="Straight Arrow Connector 28"/>
          <p:cNvCxnSpPr/>
          <p:nvPr/>
        </p:nvCxnSpPr>
        <p:spPr bwMode="auto">
          <a:xfrm flipV="1">
            <a:off x="3669175" y="5116010"/>
            <a:ext cx="462987" cy="3009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3"/>
            <a:endCxn id="12" idx="1"/>
          </p:cNvCxnSpPr>
          <p:nvPr/>
        </p:nvCxnSpPr>
        <p:spPr bwMode="auto">
          <a:xfrm>
            <a:off x="3673711" y="5698224"/>
            <a:ext cx="525653" cy="2527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646025" y="5405377"/>
            <a:ext cx="1921398" cy="1620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C:\Users\jchang\Desktop\Martin\Slide31.wav"/>
  <p:tag name="AUDIO_ID" val="547"/>
  <p:tag name="ELAPSEDTIME" val="87.093"/>
  <p:tag name="ARTICULATE_SLIDE_NAV" val="31"/>
  <p:tag name="ARTICULATE_SLIDE_GUID" val="1cdbe802-8a12-4745-ae25-0128de3925f6"/>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P0wczsiM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kYx06IeT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L6R9k1Xg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Af5j1gdb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syNjvnGI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gbprXRQ4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Nc17vKz4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304ohrPR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chang\AppData\Local\Temp\articulate\presenter\imgtemp\hggYJ3EF_files\slide0001_image001.png"/>
</p:tagLst>
</file>

<file path=ppt/theme/theme1.xml><?xml version="1.0" encoding="utf-8"?>
<a:theme xmlns:a="http://schemas.openxmlformats.org/drawingml/2006/main" name="Blank">
  <a:themeElements>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7F0C839563704C9644F01D8D1AD9B2" ma:contentTypeVersion="0" ma:contentTypeDescription="Create a new document." ma:contentTypeScope="" ma:versionID="e341368ad9e8718538b93e9d81dd63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365879-3FF6-48B5-BB58-0BFDE2133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C885A6-F109-4189-ADD4-B08284657EA9}">
  <ds:schemaRefs>
    <ds:schemaRef ds:uri="http://schemas.microsoft.com/office/2006/metadata/properties"/>
  </ds:schemaRefs>
</ds:datastoreItem>
</file>

<file path=customXml/itemProps3.xml><?xml version="1.0" encoding="utf-8"?>
<ds:datastoreItem xmlns:ds="http://schemas.openxmlformats.org/officeDocument/2006/customXml" ds:itemID="{7A84DC93-5FFA-4DFF-936D-378066EDC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10579</TotalTime>
  <Words>3141</Words>
  <Application>Microsoft Office PowerPoint</Application>
  <PresentationFormat>On-screen Show (4:3)</PresentationFormat>
  <Paragraphs>622</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vt:lpstr>
      <vt:lpstr>  PCI Express® technology in 28-nm FPGAs   </vt:lpstr>
      <vt:lpstr>PCI Express at 28nm</vt:lpstr>
      <vt:lpstr>General 28nm Innovations</vt:lpstr>
      <vt:lpstr>Autonomous PCIe Hard IP </vt:lpstr>
      <vt:lpstr>Slide 5</vt:lpstr>
      <vt:lpstr>Configuration via Protocol (CvP) using PCIe</vt:lpstr>
      <vt:lpstr>Step 1: Quartus and CvP Initialization</vt:lpstr>
      <vt:lpstr>Step 2: Custom Software, CvP Initialization</vt:lpstr>
      <vt:lpstr>Step 3: CvP Update</vt:lpstr>
      <vt:lpstr>Step 4: Partial Reconfiguration</vt:lpstr>
      <vt:lpstr>Benefits of CvP using PCIe</vt:lpstr>
      <vt:lpstr>CvP using PCIe Configuration Modes</vt:lpstr>
      <vt:lpstr>CvP using PCIe Usage Models</vt:lpstr>
      <vt:lpstr>Examples of Configuration Schemes</vt:lpstr>
      <vt:lpstr>Examples of CvP Using PCIe Topologies</vt:lpstr>
      <vt:lpstr>Periphery &amp; HIP Configuration Times</vt:lpstr>
      <vt:lpstr>Options for the Interface to User Logic</vt:lpstr>
      <vt:lpstr>Qsys: Improves Design Productivity </vt:lpstr>
      <vt:lpstr>28-nm HP: Stratix V Specific Innovations</vt:lpstr>
      <vt:lpstr>Altera’s PCIe Portfolio</vt:lpstr>
      <vt:lpstr>First FPGA with Hard IP for Gen 3 Rates!  </vt:lpstr>
      <vt:lpstr>Stratix V PCIe Base 3.0 HIP Features</vt:lpstr>
      <vt:lpstr>Stratix V PCIe Enhanced Reliability </vt:lpstr>
      <vt:lpstr>S5 HIP Protocol Extension Support (1/3)</vt:lpstr>
      <vt:lpstr>S5 HIP Protocol Extension Support (2/3)</vt:lpstr>
      <vt:lpstr>S5 HIP Protocol Extensions Support (3/3)</vt:lpstr>
      <vt:lpstr>Stratix V GX PCIe Development Kits </vt:lpstr>
      <vt:lpstr>Arria V and Cyclone V Specific Innovations</vt:lpstr>
      <vt:lpstr>Arria V and Cyclone V:  PCIe Multifunction</vt:lpstr>
      <vt:lpstr>Slide 30</vt:lpstr>
    </vt:vector>
  </TitlesOfParts>
  <Company>Altera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 Corporate Template</dc:title>
  <dc:creator>amlee</dc:creator>
  <cp:lastModifiedBy>roliu</cp:lastModifiedBy>
  <cp:revision>61</cp:revision>
  <cp:lastPrinted>2007-02-01T00:01:47Z</cp:lastPrinted>
  <dcterms:created xsi:type="dcterms:W3CDTF">2010-12-28T01:26:20Z</dcterms:created>
  <dcterms:modified xsi:type="dcterms:W3CDTF">2011-07-29T10:23:03Z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0x010100337F0C839563704C9644F01D8D1AD9B2</vt:lpwstr>
  </property>
</Properties>
</file>